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85" r:id="rId2"/>
    <p:sldId id="256" r:id="rId3"/>
    <p:sldId id="257" r:id="rId4"/>
    <p:sldId id="284" r:id="rId5"/>
    <p:sldId id="293" r:id="rId6"/>
    <p:sldId id="278" r:id="rId7"/>
    <p:sldId id="280" r:id="rId8"/>
    <p:sldId id="258" r:id="rId9"/>
    <p:sldId id="281" r:id="rId10"/>
    <p:sldId id="265" r:id="rId11"/>
    <p:sldId id="259" r:id="rId12"/>
    <p:sldId id="268" r:id="rId13"/>
    <p:sldId id="269" r:id="rId14"/>
    <p:sldId id="270" r:id="rId15"/>
    <p:sldId id="266" r:id="rId16"/>
    <p:sldId id="271" r:id="rId17"/>
    <p:sldId id="260" r:id="rId18"/>
    <p:sldId id="267" r:id="rId19"/>
    <p:sldId id="261" r:id="rId20"/>
    <p:sldId id="262" r:id="rId21"/>
    <p:sldId id="263" r:id="rId22"/>
    <p:sldId id="289" r:id="rId23"/>
    <p:sldId id="294" r:id="rId24"/>
    <p:sldId id="296" r:id="rId25"/>
    <p:sldId id="295" r:id="rId26"/>
    <p:sldId id="282" r:id="rId27"/>
    <p:sldId id="286" r:id="rId28"/>
    <p:sldId id="287" r:id="rId29"/>
    <p:sldId id="290" r:id="rId30"/>
    <p:sldId id="292" r:id="rId31"/>
    <p:sldId id="291" r:id="rId32"/>
    <p:sldId id="297" r:id="rId33"/>
    <p:sldId id="283" r:id="rId34"/>
    <p:sldId id="264" r:id="rId35"/>
    <p:sldId id="272" r:id="rId36"/>
    <p:sldId id="273" r:id="rId37"/>
    <p:sldId id="274" r:id="rId38"/>
    <p:sldId id="275" r:id="rId39"/>
    <p:sldId id="288" r:id="rId4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00"/>
    <a:srgbClr val="3399F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550" autoAdjust="0"/>
  </p:normalViewPr>
  <p:slideViewPr>
    <p:cSldViewPr>
      <p:cViewPr varScale="1">
        <p:scale>
          <a:sx n="97" d="100"/>
          <a:sy n="97" d="100"/>
        </p:scale>
        <p:origin x="-3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A59764E5-9F51-4F4A-89CA-A98AEEF07110}" type="datetimeFigureOut">
              <a:rPr lang="en-US"/>
              <a:pPr>
                <a:defRPr/>
              </a:pPr>
              <a:t>6/3/2009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16899143-141D-4593-91AF-8AB5A5D1B38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9832BB5A-5396-4C7C-8459-EB21ADA698CA}" type="datetimeFigureOut">
              <a:rPr lang="en-US"/>
              <a:pPr>
                <a:defRPr/>
              </a:pPr>
              <a:t>6/3/2009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E04DB959-9BC7-4BD2-9C93-A331739F6A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0A80FF-77A4-4919-BF46-466416A97969}"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D646D0-FA1C-4BD8-9D5F-CDC54CC61FA2}" type="slidenum">
              <a:rPr lang="en-US" smtClean="0"/>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A36126-983C-48B0-9E2A-346AB756D1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FDBE2-6285-4AE4-9163-CD9F452BF2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140CB-7E1A-498F-BA0B-C992FBD28F6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FF2C8-3AAD-4CBE-9716-8956CF34BA4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C86BC1-E574-4DB2-8E7A-EFF352835B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E96AF4-1DE9-4CEC-A6AC-F8C12E696F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36720A-B515-44F4-95F2-B679D6A40E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E12609-EE8C-4785-9FA5-7B709AB12F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7F68F-C8CB-4402-8998-2129F40F54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1EC3BD-883A-4F4C-87DF-A8CA00FCED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14304C-3653-4BBA-BEE6-8ED4E9822C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14B8F7-3E1A-4509-AECD-DEE172A40A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A355A0-FB69-4B05-82AC-EA356B09C0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6"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6"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16" charset="0"/>
              </a:defRPr>
            </a:lvl1pPr>
          </a:lstStyle>
          <a:p>
            <a:pPr>
              <a:defRPr/>
            </a:pPr>
            <a:fld id="{CD8AEE57-8DB9-4815-9928-1EEA2A0331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16" charset="0"/>
        </a:defRPr>
      </a:lvl2pPr>
      <a:lvl3pPr algn="ctr" rtl="0" eaLnBrk="0" fontAlgn="base" hangingPunct="0">
        <a:spcBef>
          <a:spcPct val="0"/>
        </a:spcBef>
        <a:spcAft>
          <a:spcPct val="0"/>
        </a:spcAft>
        <a:defRPr sz="4400">
          <a:solidFill>
            <a:schemeClr val="tx2"/>
          </a:solidFill>
          <a:latin typeface="Times New Roman" pitchFamily="116" charset="0"/>
        </a:defRPr>
      </a:lvl3pPr>
      <a:lvl4pPr algn="ctr" rtl="0" eaLnBrk="0" fontAlgn="base" hangingPunct="0">
        <a:spcBef>
          <a:spcPct val="0"/>
        </a:spcBef>
        <a:spcAft>
          <a:spcPct val="0"/>
        </a:spcAft>
        <a:defRPr sz="4400">
          <a:solidFill>
            <a:schemeClr val="tx2"/>
          </a:solidFill>
          <a:latin typeface="Times New Roman" pitchFamily="116" charset="0"/>
        </a:defRPr>
      </a:lvl4pPr>
      <a:lvl5pPr algn="ctr" rtl="0" eaLnBrk="0" fontAlgn="base" hangingPunct="0">
        <a:spcBef>
          <a:spcPct val="0"/>
        </a:spcBef>
        <a:spcAft>
          <a:spcPct val="0"/>
        </a:spcAft>
        <a:defRPr sz="4400">
          <a:solidFill>
            <a:schemeClr val="tx2"/>
          </a:solidFill>
          <a:latin typeface="Times New Roman" pitchFamily="116" charset="0"/>
        </a:defRPr>
      </a:lvl5pPr>
      <a:lvl6pPr marL="457200" algn="ctr" rtl="0" fontAlgn="base">
        <a:spcBef>
          <a:spcPct val="0"/>
        </a:spcBef>
        <a:spcAft>
          <a:spcPct val="0"/>
        </a:spcAft>
        <a:defRPr sz="4400">
          <a:solidFill>
            <a:schemeClr val="tx2"/>
          </a:solidFill>
          <a:latin typeface="Times New Roman" pitchFamily="116" charset="0"/>
        </a:defRPr>
      </a:lvl6pPr>
      <a:lvl7pPr marL="914400" algn="ctr" rtl="0" fontAlgn="base">
        <a:spcBef>
          <a:spcPct val="0"/>
        </a:spcBef>
        <a:spcAft>
          <a:spcPct val="0"/>
        </a:spcAft>
        <a:defRPr sz="4400">
          <a:solidFill>
            <a:schemeClr val="tx2"/>
          </a:solidFill>
          <a:latin typeface="Times New Roman" pitchFamily="116" charset="0"/>
        </a:defRPr>
      </a:lvl7pPr>
      <a:lvl8pPr marL="1371600" algn="ctr" rtl="0" fontAlgn="base">
        <a:spcBef>
          <a:spcPct val="0"/>
        </a:spcBef>
        <a:spcAft>
          <a:spcPct val="0"/>
        </a:spcAft>
        <a:defRPr sz="4400">
          <a:solidFill>
            <a:schemeClr val="tx2"/>
          </a:solidFill>
          <a:latin typeface="Times New Roman" pitchFamily="116" charset="0"/>
        </a:defRPr>
      </a:lvl8pPr>
      <a:lvl9pPr marL="1828800" algn="ctr" rtl="0" fontAlgn="base">
        <a:spcBef>
          <a:spcPct val="0"/>
        </a:spcBef>
        <a:spcAft>
          <a:spcPct val="0"/>
        </a:spcAft>
        <a:defRPr sz="4400">
          <a:solidFill>
            <a:schemeClr val="tx2"/>
          </a:solidFill>
          <a:latin typeface="Times New Roman" pitchFamily="11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ages.google.com/imgres?imgurl=http://image.automotive.com/f/miscellaneous/fords-continued-work-against-breast-cancer/7213892+w315+cr1+re0+ar1/breast-cancer-ribbonjpg.jpg&amp;imgrefurl=http://blogs.automotive.com/6218929/miscellaneous/fords-continued-work-against-breast-cancer/index.html&amp;h=472&amp;w=315&amp;sz=10&amp;hl=en&amp;start=60&amp;tbnid=s8OyUOX0cbiU3M:&amp;tbnh=129&amp;tbnw=86&amp;prev=/images?q=breast+cancer&amp;start=40&amp;gbv=2&amp;ndsp=20&amp;hl=en&amp;sa=N"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hyperlink" Target="http://radiology.rsnajnls.org/content/vol215/issue1/images/large/r00ap15g17x.jpeg" TargetMode="External"/><Relationship Id="rId1" Type="http://schemas.openxmlformats.org/officeDocument/2006/relationships/slideLayout" Target="../slideLayouts/slideLayout6.xml"/><Relationship Id="rId6" Type="http://schemas.openxmlformats.org/officeDocument/2006/relationships/hyperlink" Target="http://knol.google.com/k/-/-/AkgpHkBF/X1z3ZQ/1255-3.JPG"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b="1" i="1" smtClean="0">
                <a:solidFill>
                  <a:schemeClr val="tx1"/>
                </a:solidFill>
              </a:rPr>
              <a:t>Bio&amp; 242 A&amp;P </a:t>
            </a:r>
            <a:br>
              <a:rPr lang="en-US" b="1" i="1" smtClean="0">
                <a:solidFill>
                  <a:schemeClr val="tx1"/>
                </a:solidFill>
              </a:rPr>
            </a:br>
            <a:r>
              <a:rPr lang="en-US" b="1" smtClean="0">
                <a:solidFill>
                  <a:schemeClr val="tx1"/>
                </a:solidFill>
              </a:rPr>
              <a:t>Unit 4 / Lecture 4</a:t>
            </a:r>
            <a:endParaRPr lang="en-US" smtClean="0">
              <a:solidFill>
                <a:schemeClr val="tx1"/>
              </a:solidFill>
            </a:endParaRPr>
          </a:p>
        </p:txBody>
      </p:sp>
      <p:pic>
        <p:nvPicPr>
          <p:cNvPr id="2051" name="Picture 3" descr="C:\Documents and Settings\GaryB.SFCC\Local Settings\Temporary Internet Files\Content.IE5\XX2UYPY9\MCj02172800000[1].wmf"/>
          <p:cNvPicPr>
            <a:picLocks noChangeAspect="1" noChangeArrowheads="1"/>
          </p:cNvPicPr>
          <p:nvPr/>
        </p:nvPicPr>
        <p:blipFill>
          <a:blip r:embed="rId2" cstate="print"/>
          <a:srcRect/>
          <a:stretch>
            <a:fillRect/>
          </a:stretch>
        </p:blipFill>
        <p:spPr bwMode="auto">
          <a:xfrm>
            <a:off x="2971800" y="2895600"/>
            <a:ext cx="3367088"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609600"/>
            <a:ext cx="8534400" cy="1143000"/>
          </a:xfrm>
          <a:ln>
            <a:solidFill>
              <a:srgbClr val="FFFF66"/>
            </a:solidFill>
          </a:ln>
        </p:spPr>
        <p:txBody>
          <a:bodyPr/>
          <a:lstStyle/>
          <a:p>
            <a:pPr eaLnBrk="1" hangingPunct="1"/>
            <a:r>
              <a:rPr lang="en-US" sz="4000" b="1" smtClean="0">
                <a:solidFill>
                  <a:schemeClr val="tx1"/>
                </a:solidFill>
              </a:rPr>
              <a:t>Internal Anatomy of the Female Reproductive System, gross view</a:t>
            </a:r>
          </a:p>
        </p:txBody>
      </p:sp>
      <p:pic>
        <p:nvPicPr>
          <p:cNvPr id="11267" name="Picture 4" descr="FEM002"/>
          <p:cNvPicPr>
            <a:picLocks noChangeAspect="1" noChangeArrowheads="1"/>
          </p:cNvPicPr>
          <p:nvPr/>
        </p:nvPicPr>
        <p:blipFill>
          <a:blip r:embed="rId2" cstate="print"/>
          <a:srcRect/>
          <a:stretch>
            <a:fillRect/>
          </a:stretch>
        </p:blipFill>
        <p:spPr bwMode="auto">
          <a:xfrm>
            <a:off x="0" y="2057400"/>
            <a:ext cx="2971800" cy="3243263"/>
          </a:xfrm>
          <a:prstGeom prst="rect">
            <a:avLst/>
          </a:prstGeom>
          <a:noFill/>
          <a:ln w="9525">
            <a:noFill/>
            <a:miter lim="800000"/>
            <a:headEnd/>
            <a:tailEnd/>
          </a:ln>
        </p:spPr>
      </p:pic>
      <p:pic>
        <p:nvPicPr>
          <p:cNvPr id="11268" name="Picture 8" descr="FEM082"/>
          <p:cNvPicPr>
            <a:picLocks noGrp="1" noChangeAspect="1" noChangeArrowheads="1"/>
          </p:cNvPicPr>
          <p:nvPr>
            <p:ph type="chart" idx="1"/>
          </p:nvPr>
        </p:nvPicPr>
        <p:blipFill>
          <a:blip r:embed="rId3" cstate="print"/>
          <a:srcRect/>
          <a:stretch>
            <a:fillRect/>
          </a:stretch>
        </p:blipFill>
        <p:spPr>
          <a:xfrm>
            <a:off x="2878138" y="2514600"/>
            <a:ext cx="6265862" cy="41148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457200"/>
            <a:ext cx="7772400" cy="990600"/>
          </a:xfrm>
          <a:ln>
            <a:solidFill>
              <a:srgbClr val="FFFF66"/>
            </a:solidFill>
          </a:ln>
        </p:spPr>
        <p:txBody>
          <a:bodyPr/>
          <a:lstStyle/>
          <a:p>
            <a:pPr eaLnBrk="1" hangingPunct="1"/>
            <a:r>
              <a:rPr lang="en-US" sz="4000" b="1" smtClean="0">
                <a:solidFill>
                  <a:schemeClr val="tx1"/>
                </a:solidFill>
              </a:rPr>
              <a:t>Steps of Oogenesis</a:t>
            </a:r>
          </a:p>
        </p:txBody>
      </p:sp>
      <p:sp>
        <p:nvSpPr>
          <p:cNvPr id="12291" name="Rectangle 3"/>
          <p:cNvSpPr>
            <a:spLocks noGrp="1" noChangeArrowheads="1"/>
          </p:cNvSpPr>
          <p:nvPr>
            <p:ph type="body" sz="half" idx="1"/>
          </p:nvPr>
        </p:nvSpPr>
        <p:spPr>
          <a:xfrm>
            <a:off x="381000" y="1752600"/>
            <a:ext cx="4114800" cy="4572000"/>
          </a:xfrm>
          <a:ln>
            <a:solidFill>
              <a:srgbClr val="FFFF66"/>
            </a:solidFill>
          </a:ln>
        </p:spPr>
        <p:txBody>
          <a:bodyPr/>
          <a:lstStyle/>
          <a:p>
            <a:pPr eaLnBrk="1" hangingPunct="1"/>
            <a:r>
              <a:rPr lang="en-US" sz="2400" b="1" smtClean="0"/>
              <a:t>Primordial Follicles:</a:t>
            </a:r>
          </a:p>
          <a:p>
            <a:pPr eaLnBrk="1" hangingPunct="1">
              <a:buFontTx/>
              <a:buNone/>
            </a:pPr>
            <a:r>
              <a:rPr lang="en-US" sz="2400" b="1" smtClean="0"/>
              <a:t>	 during fetal development, oogonia develop from mitosis of stem cells. These cells start through meiosis, however, meiosis is stopped at prophase meiosis I.</a:t>
            </a:r>
          </a:p>
          <a:p>
            <a:pPr eaLnBrk="1" hangingPunct="1">
              <a:buFontTx/>
              <a:buNone/>
            </a:pPr>
            <a:r>
              <a:rPr lang="en-US" sz="2400" b="1" smtClean="0"/>
              <a:t>	In adult ovaries, primordial follicles contain a primary oocyte.</a:t>
            </a:r>
          </a:p>
          <a:p>
            <a:pPr eaLnBrk="1" hangingPunct="1"/>
            <a:endParaRPr lang="en-US" sz="2400" b="1" smtClean="0"/>
          </a:p>
        </p:txBody>
      </p:sp>
      <p:pic>
        <p:nvPicPr>
          <p:cNvPr id="12292" name="Picture 6" descr="177775"/>
          <p:cNvPicPr>
            <a:picLocks noGrp="1" noChangeAspect="1" noChangeArrowheads="1"/>
          </p:cNvPicPr>
          <p:nvPr>
            <p:ph type="clipArt" sz="half" idx="2"/>
          </p:nvPr>
        </p:nvPicPr>
        <p:blipFill>
          <a:blip r:embed="rId2" cstate="print"/>
          <a:srcRect/>
          <a:stretch>
            <a:fillRect/>
          </a:stretch>
        </p:blipFill>
        <p:spPr>
          <a:xfrm>
            <a:off x="4648200" y="2009775"/>
            <a:ext cx="4454525" cy="3629025"/>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990600"/>
          </a:xfrm>
          <a:ln>
            <a:solidFill>
              <a:srgbClr val="FFFF66"/>
            </a:solidFill>
          </a:ln>
        </p:spPr>
        <p:txBody>
          <a:bodyPr/>
          <a:lstStyle/>
          <a:p>
            <a:pPr eaLnBrk="1" hangingPunct="1"/>
            <a:r>
              <a:rPr lang="en-US" sz="4000" b="1" smtClean="0">
                <a:solidFill>
                  <a:schemeClr val="tx1"/>
                </a:solidFill>
              </a:rPr>
              <a:t>Steps of Oogenesis</a:t>
            </a:r>
          </a:p>
        </p:txBody>
      </p:sp>
      <p:sp>
        <p:nvSpPr>
          <p:cNvPr id="13315" name="Rectangle 3"/>
          <p:cNvSpPr>
            <a:spLocks noGrp="1" noChangeArrowheads="1"/>
          </p:cNvSpPr>
          <p:nvPr>
            <p:ph type="body" sz="half" idx="1"/>
          </p:nvPr>
        </p:nvSpPr>
        <p:spPr>
          <a:xfrm>
            <a:off x="381000" y="1981200"/>
            <a:ext cx="3810000" cy="3810000"/>
          </a:xfrm>
          <a:ln>
            <a:solidFill>
              <a:srgbClr val="FFFF66"/>
            </a:solidFill>
          </a:ln>
        </p:spPr>
        <p:txBody>
          <a:bodyPr/>
          <a:lstStyle/>
          <a:p>
            <a:pPr eaLnBrk="1" hangingPunct="1"/>
            <a:r>
              <a:rPr lang="en-US" sz="2400" b="1" smtClean="0"/>
              <a:t>Primordial Follicles:</a:t>
            </a:r>
          </a:p>
          <a:p>
            <a:pPr eaLnBrk="1" hangingPunct="1">
              <a:buFontTx/>
              <a:buNone/>
            </a:pPr>
            <a:r>
              <a:rPr lang="en-US" sz="2400" b="1" smtClean="0"/>
              <a:t>	Arrows indicate a primordial follicle</a:t>
            </a:r>
          </a:p>
          <a:p>
            <a:pPr eaLnBrk="1" hangingPunct="1">
              <a:buFontTx/>
              <a:buNone/>
            </a:pPr>
            <a:endParaRPr lang="en-US" sz="2800" smtClean="0"/>
          </a:p>
        </p:txBody>
      </p:sp>
      <p:pic>
        <p:nvPicPr>
          <p:cNvPr id="13316" name="Picture 8" descr="k22a"/>
          <p:cNvPicPr>
            <a:picLocks noGrp="1" noChangeAspect="1" noChangeArrowheads="1"/>
          </p:cNvPicPr>
          <p:nvPr>
            <p:ph type="clipArt" sz="half" idx="2"/>
          </p:nvPr>
        </p:nvPicPr>
        <p:blipFill>
          <a:blip r:embed="rId2" cstate="print"/>
          <a:srcRect/>
          <a:stretch>
            <a:fillRect/>
          </a:stretch>
        </p:blipFill>
        <p:spPr>
          <a:xfrm>
            <a:off x="4648200" y="2133600"/>
            <a:ext cx="4114800" cy="36576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57200"/>
            <a:ext cx="7772400" cy="990600"/>
          </a:xfrm>
          <a:ln>
            <a:solidFill>
              <a:srgbClr val="FFFF66"/>
            </a:solidFill>
          </a:ln>
        </p:spPr>
        <p:txBody>
          <a:bodyPr/>
          <a:lstStyle/>
          <a:p>
            <a:pPr eaLnBrk="1" hangingPunct="1"/>
            <a:r>
              <a:rPr lang="en-US" sz="4000" b="1" smtClean="0">
                <a:solidFill>
                  <a:schemeClr val="tx1"/>
                </a:solidFill>
              </a:rPr>
              <a:t>Steps of Oogenesis</a:t>
            </a:r>
          </a:p>
        </p:txBody>
      </p:sp>
      <p:sp>
        <p:nvSpPr>
          <p:cNvPr id="14339" name="Rectangle 3"/>
          <p:cNvSpPr>
            <a:spLocks noGrp="1" noChangeArrowheads="1"/>
          </p:cNvSpPr>
          <p:nvPr>
            <p:ph type="body" sz="half" idx="1"/>
          </p:nvPr>
        </p:nvSpPr>
        <p:spPr>
          <a:ln>
            <a:solidFill>
              <a:srgbClr val="FFFF66"/>
            </a:solidFill>
          </a:ln>
        </p:spPr>
        <p:txBody>
          <a:bodyPr/>
          <a:lstStyle/>
          <a:p>
            <a:pPr eaLnBrk="1" hangingPunct="1"/>
            <a:r>
              <a:rPr lang="en-US" sz="2400" b="1" smtClean="0"/>
              <a:t>Primary follicle: After puberty, due to increasing levels of FSH, primary follicular cells enlarge and begin secreting estrogen.  In humans, the estrogen inhibits other follicles and their primary oocyte from developing.</a:t>
            </a:r>
          </a:p>
          <a:p>
            <a:pPr eaLnBrk="1" hangingPunct="1">
              <a:buFontTx/>
              <a:buNone/>
            </a:pPr>
            <a:endParaRPr lang="en-US" sz="2800" smtClean="0"/>
          </a:p>
        </p:txBody>
      </p:sp>
      <p:pic>
        <p:nvPicPr>
          <p:cNvPr id="14340" name="Picture 8" descr="k25a"/>
          <p:cNvPicPr>
            <a:picLocks noGrp="1" noChangeAspect="1" noChangeArrowheads="1"/>
          </p:cNvPicPr>
          <p:nvPr>
            <p:ph type="clipArt" sz="half" idx="2"/>
          </p:nvPr>
        </p:nvPicPr>
        <p:blipFill>
          <a:blip r:embed="rId2" cstate="print"/>
          <a:srcRect/>
          <a:stretch>
            <a:fillRect/>
          </a:stretch>
        </p:blipFill>
        <p:spPr>
          <a:xfrm>
            <a:off x="4648200" y="2133600"/>
            <a:ext cx="4038600" cy="38862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57200"/>
            <a:ext cx="7772400" cy="990600"/>
          </a:xfrm>
          <a:ln>
            <a:solidFill>
              <a:srgbClr val="FFFF66"/>
            </a:solidFill>
          </a:ln>
        </p:spPr>
        <p:txBody>
          <a:bodyPr/>
          <a:lstStyle/>
          <a:p>
            <a:pPr eaLnBrk="1" hangingPunct="1"/>
            <a:r>
              <a:rPr lang="en-US" sz="4000" b="1" smtClean="0">
                <a:solidFill>
                  <a:schemeClr val="tx1"/>
                </a:solidFill>
              </a:rPr>
              <a:t>Steps of Oogenesis</a:t>
            </a:r>
          </a:p>
        </p:txBody>
      </p:sp>
      <p:sp>
        <p:nvSpPr>
          <p:cNvPr id="15363" name="Rectangle 3"/>
          <p:cNvSpPr>
            <a:spLocks noGrp="1" noChangeArrowheads="1"/>
          </p:cNvSpPr>
          <p:nvPr>
            <p:ph type="body" sz="half" idx="1"/>
          </p:nvPr>
        </p:nvSpPr>
        <p:spPr>
          <a:ln>
            <a:solidFill>
              <a:srgbClr val="FFFF66"/>
            </a:solidFill>
          </a:ln>
        </p:spPr>
        <p:txBody>
          <a:bodyPr/>
          <a:lstStyle/>
          <a:p>
            <a:pPr eaLnBrk="1" hangingPunct="1">
              <a:lnSpc>
                <a:spcPct val="90000"/>
              </a:lnSpc>
            </a:pPr>
            <a:r>
              <a:rPr lang="en-US" sz="2400" b="1" smtClean="0"/>
              <a:t>Secondary Follicle: The diploid primary oocyte undergoes meiosis I  and gives rise to one haploid secondary oocyte and one polar body.  Several primary oocytes within several secondary follicles may start this process but usually only one completes the process.</a:t>
            </a:r>
          </a:p>
        </p:txBody>
      </p:sp>
      <p:pic>
        <p:nvPicPr>
          <p:cNvPr id="15364" name="Picture 8" descr="k23a"/>
          <p:cNvPicPr>
            <a:picLocks noGrp="1" noChangeAspect="1" noChangeArrowheads="1"/>
          </p:cNvPicPr>
          <p:nvPr>
            <p:ph type="clipArt" sz="half" idx="2"/>
          </p:nvPr>
        </p:nvPicPr>
        <p:blipFill>
          <a:blip r:embed="rId2" cstate="print"/>
          <a:srcRect/>
          <a:stretch>
            <a:fillRect/>
          </a:stretch>
        </p:blipFill>
        <p:spPr>
          <a:xfrm>
            <a:off x="4648200" y="2133600"/>
            <a:ext cx="4191000" cy="37338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81000"/>
            <a:ext cx="8077200" cy="1066800"/>
          </a:xfrm>
          <a:ln>
            <a:solidFill>
              <a:srgbClr val="FFFF66"/>
            </a:solidFill>
          </a:ln>
        </p:spPr>
        <p:txBody>
          <a:bodyPr/>
          <a:lstStyle/>
          <a:p>
            <a:pPr eaLnBrk="1" hangingPunct="1"/>
            <a:r>
              <a:rPr lang="en-US" sz="4000" b="1" smtClean="0">
                <a:solidFill>
                  <a:schemeClr val="tx1"/>
                </a:solidFill>
              </a:rPr>
              <a:t>Steps of Oogenesis</a:t>
            </a:r>
          </a:p>
        </p:txBody>
      </p:sp>
      <p:sp>
        <p:nvSpPr>
          <p:cNvPr id="16387" name="Rectangle 3"/>
          <p:cNvSpPr>
            <a:spLocks noGrp="1" noChangeArrowheads="1"/>
          </p:cNvSpPr>
          <p:nvPr>
            <p:ph type="body" sz="half" idx="1"/>
          </p:nvPr>
        </p:nvSpPr>
        <p:spPr>
          <a:xfrm>
            <a:off x="685800" y="2133600"/>
            <a:ext cx="3810000" cy="3962400"/>
          </a:xfrm>
          <a:ln>
            <a:solidFill>
              <a:srgbClr val="FFFF66"/>
            </a:solidFill>
          </a:ln>
        </p:spPr>
        <p:txBody>
          <a:bodyPr/>
          <a:lstStyle/>
          <a:p>
            <a:pPr eaLnBrk="1" hangingPunct="1"/>
            <a:r>
              <a:rPr lang="en-US" sz="2400" b="1" smtClean="0"/>
              <a:t>Graafian follicle:  contains a haploid secondary oocyte and the first polar body.  Due a surge of LH, the secondary oocyte is ovulated before meiosis II occurs. </a:t>
            </a:r>
          </a:p>
        </p:txBody>
      </p:sp>
      <p:pic>
        <p:nvPicPr>
          <p:cNvPr id="16388" name="Picture 6" descr="l6a"/>
          <p:cNvPicPr>
            <a:picLocks noChangeAspect="1" noChangeArrowheads="1"/>
          </p:cNvPicPr>
          <p:nvPr/>
        </p:nvPicPr>
        <p:blipFill>
          <a:blip r:embed="rId2" cstate="print"/>
          <a:srcRect/>
          <a:stretch>
            <a:fillRect/>
          </a:stretch>
        </p:blipFill>
        <p:spPr bwMode="auto">
          <a:xfrm>
            <a:off x="4648200" y="2133600"/>
            <a:ext cx="4495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381000"/>
            <a:ext cx="8077200" cy="1066800"/>
          </a:xfrm>
          <a:ln>
            <a:solidFill>
              <a:srgbClr val="FFFF66"/>
            </a:solidFill>
          </a:ln>
        </p:spPr>
        <p:txBody>
          <a:bodyPr/>
          <a:lstStyle/>
          <a:p>
            <a:pPr eaLnBrk="1" hangingPunct="1"/>
            <a:r>
              <a:rPr lang="en-US" sz="4000" b="1" smtClean="0">
                <a:solidFill>
                  <a:schemeClr val="tx1"/>
                </a:solidFill>
              </a:rPr>
              <a:t>Steps of Oogenesis</a:t>
            </a:r>
          </a:p>
        </p:txBody>
      </p:sp>
      <p:sp>
        <p:nvSpPr>
          <p:cNvPr id="17411" name="Rectangle 3"/>
          <p:cNvSpPr>
            <a:spLocks noGrp="1" noChangeArrowheads="1"/>
          </p:cNvSpPr>
          <p:nvPr>
            <p:ph type="body" sz="half" idx="1"/>
          </p:nvPr>
        </p:nvSpPr>
        <p:spPr>
          <a:xfrm>
            <a:off x="685800" y="2133600"/>
            <a:ext cx="3810000" cy="3962400"/>
          </a:xfrm>
          <a:ln>
            <a:solidFill>
              <a:srgbClr val="FFFF66"/>
            </a:solidFill>
          </a:ln>
        </p:spPr>
        <p:txBody>
          <a:bodyPr/>
          <a:lstStyle/>
          <a:p>
            <a:pPr eaLnBrk="1" hangingPunct="1">
              <a:lnSpc>
                <a:spcPct val="90000"/>
              </a:lnSpc>
            </a:pPr>
            <a:r>
              <a:rPr lang="en-US" sz="2400" b="1" smtClean="0"/>
              <a:t>The Ovum forms from meiosis II after a sperm cell has contacted the secondary oocyte.</a:t>
            </a:r>
          </a:p>
          <a:p>
            <a:pPr eaLnBrk="1" hangingPunct="1">
              <a:lnSpc>
                <a:spcPct val="90000"/>
              </a:lnSpc>
            </a:pPr>
            <a:endParaRPr lang="en-US" sz="2400" b="1" smtClean="0"/>
          </a:p>
          <a:p>
            <a:pPr eaLnBrk="1" hangingPunct="1">
              <a:lnSpc>
                <a:spcPct val="90000"/>
              </a:lnSpc>
            </a:pPr>
            <a:r>
              <a:rPr lang="en-US" sz="2400" b="1" smtClean="0"/>
              <a:t>In the picture, you can see sperm cells surrounding the oocyte and both polar bodies indicating meiosis II has occurred.</a:t>
            </a:r>
          </a:p>
        </p:txBody>
      </p:sp>
      <p:pic>
        <p:nvPicPr>
          <p:cNvPr id="17412" name="Picture 5" descr="series1-6"/>
          <p:cNvPicPr>
            <a:picLocks noChangeAspect="1" noChangeArrowheads="1"/>
          </p:cNvPicPr>
          <p:nvPr/>
        </p:nvPicPr>
        <p:blipFill>
          <a:blip r:embed="rId2" cstate="print"/>
          <a:srcRect/>
          <a:stretch>
            <a:fillRect/>
          </a:stretch>
        </p:blipFill>
        <p:spPr bwMode="auto">
          <a:xfrm>
            <a:off x="4800600" y="1828800"/>
            <a:ext cx="3806825"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1676400"/>
            <a:ext cx="3429000" cy="1143000"/>
          </a:xfrm>
          <a:ln>
            <a:solidFill>
              <a:srgbClr val="FFFF66"/>
            </a:solidFill>
          </a:ln>
        </p:spPr>
        <p:txBody>
          <a:bodyPr/>
          <a:lstStyle/>
          <a:p>
            <a:pPr eaLnBrk="1" hangingPunct="1"/>
            <a:r>
              <a:rPr lang="en-US" sz="4000" b="1" smtClean="0">
                <a:solidFill>
                  <a:schemeClr val="tx1"/>
                </a:solidFill>
              </a:rPr>
              <a:t>Review of Oogenesis</a:t>
            </a:r>
          </a:p>
        </p:txBody>
      </p:sp>
      <p:pic>
        <p:nvPicPr>
          <p:cNvPr id="18435" name="Picture 6" descr="177776"/>
          <p:cNvPicPr>
            <a:picLocks noGrp="1" noChangeAspect="1" noChangeArrowheads="1"/>
          </p:cNvPicPr>
          <p:nvPr>
            <p:ph type="clipArt" sz="half" idx="2"/>
          </p:nvPr>
        </p:nvPicPr>
        <p:blipFill>
          <a:blip r:embed="rId2" cstate="print"/>
          <a:srcRect/>
          <a:stretch>
            <a:fillRect/>
          </a:stretch>
        </p:blipFill>
        <p:spPr>
          <a:xfrm>
            <a:off x="4343400" y="457200"/>
            <a:ext cx="4419600" cy="6019800"/>
          </a:xfrm>
          <a:noFill/>
        </p:spPr>
      </p:pic>
      <p:sp>
        <p:nvSpPr>
          <p:cNvPr id="18436" name="Rectangle 7"/>
          <p:cNvSpPr>
            <a:spLocks noChangeArrowheads="1"/>
          </p:cNvSpPr>
          <p:nvPr/>
        </p:nvSpPr>
        <p:spPr bwMode="auto">
          <a:xfrm>
            <a:off x="503238" y="1039813"/>
            <a:ext cx="9144000" cy="461962"/>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81000"/>
            <a:ext cx="8305800" cy="990600"/>
          </a:xfrm>
          <a:ln>
            <a:solidFill>
              <a:srgbClr val="FFFF66"/>
            </a:solidFill>
          </a:ln>
        </p:spPr>
        <p:txBody>
          <a:bodyPr/>
          <a:lstStyle/>
          <a:p>
            <a:pPr eaLnBrk="1" hangingPunct="1"/>
            <a:r>
              <a:rPr lang="en-US" sz="4000" b="1" smtClean="0">
                <a:solidFill>
                  <a:schemeClr val="tx1"/>
                </a:solidFill>
              </a:rPr>
              <a:t>Formation of the Corpus Luteum</a:t>
            </a:r>
          </a:p>
        </p:txBody>
      </p:sp>
      <p:sp>
        <p:nvSpPr>
          <p:cNvPr id="19459" name="Rectangle 3"/>
          <p:cNvSpPr>
            <a:spLocks noGrp="1" noChangeArrowheads="1"/>
          </p:cNvSpPr>
          <p:nvPr>
            <p:ph type="body" sz="half" idx="1"/>
          </p:nvPr>
        </p:nvSpPr>
        <p:spPr>
          <a:ln>
            <a:solidFill>
              <a:srgbClr val="FFFF66"/>
            </a:solidFill>
          </a:ln>
        </p:spPr>
        <p:txBody>
          <a:bodyPr/>
          <a:lstStyle/>
          <a:p>
            <a:pPr eaLnBrk="1" hangingPunct="1"/>
            <a:r>
              <a:rPr lang="en-US" sz="2400" b="1" smtClean="0"/>
              <a:t>After ovulation, the follicular cells implode  forming the Corpus Luteum.</a:t>
            </a:r>
          </a:p>
          <a:p>
            <a:pPr eaLnBrk="1" hangingPunct="1"/>
            <a:r>
              <a:rPr lang="en-US" sz="2400" b="1" smtClean="0"/>
              <a:t>The Corpus Luteum produces high amount of progesterone and smaller amounts of estrogen, relaxin and inhibin.</a:t>
            </a:r>
          </a:p>
        </p:txBody>
      </p:sp>
      <p:pic>
        <p:nvPicPr>
          <p:cNvPr id="19460" name="Picture 6" descr="m12"/>
          <p:cNvPicPr>
            <a:picLocks noChangeAspect="1" noChangeArrowheads="1"/>
          </p:cNvPicPr>
          <p:nvPr/>
        </p:nvPicPr>
        <p:blipFill>
          <a:blip r:embed="rId2" cstate="print"/>
          <a:srcRect/>
          <a:stretch>
            <a:fillRect/>
          </a:stretch>
        </p:blipFill>
        <p:spPr bwMode="auto">
          <a:xfrm>
            <a:off x="4724400" y="1981200"/>
            <a:ext cx="4076700" cy="421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8382000" cy="1143000"/>
          </a:xfrm>
          <a:ln>
            <a:solidFill>
              <a:srgbClr val="FFFF66"/>
            </a:solidFill>
          </a:ln>
        </p:spPr>
        <p:txBody>
          <a:bodyPr/>
          <a:lstStyle/>
          <a:p>
            <a:pPr eaLnBrk="1" hangingPunct="1"/>
            <a:r>
              <a:rPr lang="en-US" sz="4000" b="1" smtClean="0">
                <a:solidFill>
                  <a:schemeClr val="tx1"/>
                </a:solidFill>
              </a:rPr>
              <a:t>Hormones Involved in </a:t>
            </a:r>
            <a:br>
              <a:rPr lang="en-US" sz="4000" b="1" smtClean="0">
                <a:solidFill>
                  <a:schemeClr val="tx1"/>
                </a:solidFill>
              </a:rPr>
            </a:br>
            <a:r>
              <a:rPr lang="en-US" sz="4000" b="1" smtClean="0">
                <a:solidFill>
                  <a:schemeClr val="tx1"/>
                </a:solidFill>
              </a:rPr>
              <a:t>an Ovarian Cycle</a:t>
            </a:r>
          </a:p>
        </p:txBody>
      </p:sp>
      <p:sp>
        <p:nvSpPr>
          <p:cNvPr id="20483" name="Rectangle 3"/>
          <p:cNvSpPr>
            <a:spLocks noGrp="1" noChangeArrowheads="1"/>
          </p:cNvSpPr>
          <p:nvPr>
            <p:ph type="body" sz="half" idx="1"/>
          </p:nvPr>
        </p:nvSpPr>
        <p:spPr/>
        <p:txBody>
          <a:bodyPr/>
          <a:lstStyle/>
          <a:p>
            <a:pPr eaLnBrk="1" hangingPunct="1"/>
            <a:endParaRPr lang="en-US" sz="2800" smtClean="0"/>
          </a:p>
        </p:txBody>
      </p:sp>
      <p:pic>
        <p:nvPicPr>
          <p:cNvPr id="20484" name="Picture 6" descr="177782"/>
          <p:cNvPicPr>
            <a:picLocks noGrp="1" noChangeAspect="1" noChangeArrowheads="1"/>
          </p:cNvPicPr>
          <p:nvPr>
            <p:ph type="clipArt" sz="half" idx="2"/>
          </p:nvPr>
        </p:nvPicPr>
        <p:blipFill>
          <a:blip r:embed="rId2" cstate="print"/>
          <a:srcRect/>
          <a:stretch>
            <a:fillRect/>
          </a:stretch>
        </p:blipFill>
        <p:spPr>
          <a:xfrm>
            <a:off x="685800" y="1676400"/>
            <a:ext cx="8001000" cy="49530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304800"/>
            <a:ext cx="8686800" cy="1143000"/>
          </a:xfrm>
          <a:ln>
            <a:solidFill>
              <a:srgbClr val="FFFF66"/>
            </a:solidFill>
          </a:ln>
        </p:spPr>
        <p:txBody>
          <a:bodyPr/>
          <a:lstStyle/>
          <a:p>
            <a:pPr eaLnBrk="1" hangingPunct="1"/>
            <a:r>
              <a:rPr lang="en-US" sz="4000" b="1" smtClean="0">
                <a:solidFill>
                  <a:schemeClr val="tx1"/>
                </a:solidFill>
              </a:rPr>
              <a:t>Anatomy of the Female </a:t>
            </a:r>
            <a:br>
              <a:rPr lang="en-US" sz="4000" b="1" smtClean="0">
                <a:solidFill>
                  <a:schemeClr val="tx1"/>
                </a:solidFill>
              </a:rPr>
            </a:br>
            <a:r>
              <a:rPr lang="en-US" sz="4000" b="1" smtClean="0">
                <a:solidFill>
                  <a:schemeClr val="tx1"/>
                </a:solidFill>
              </a:rPr>
              <a:t>Reproductive System</a:t>
            </a:r>
          </a:p>
        </p:txBody>
      </p:sp>
      <p:pic>
        <p:nvPicPr>
          <p:cNvPr id="3075" name="Picture 5" descr="177773"/>
          <p:cNvPicPr>
            <a:picLocks noGrp="1" noChangeAspect="1" noChangeArrowheads="1"/>
          </p:cNvPicPr>
          <p:nvPr>
            <p:ph type="chart" idx="1"/>
          </p:nvPr>
        </p:nvPicPr>
        <p:blipFill>
          <a:blip r:embed="rId2" cstate="print"/>
          <a:srcRect/>
          <a:stretch>
            <a:fillRect/>
          </a:stretch>
        </p:blipFill>
        <p:spPr>
          <a:xfrm>
            <a:off x="685800" y="1676400"/>
            <a:ext cx="7772400" cy="47244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304800"/>
            <a:ext cx="8458200" cy="1066800"/>
          </a:xfrm>
          <a:ln>
            <a:solidFill>
              <a:srgbClr val="FFFF66"/>
            </a:solidFill>
          </a:ln>
        </p:spPr>
        <p:txBody>
          <a:bodyPr/>
          <a:lstStyle/>
          <a:p>
            <a:pPr eaLnBrk="1" hangingPunct="1"/>
            <a:r>
              <a:rPr lang="en-US" sz="4000" b="1" smtClean="0">
                <a:solidFill>
                  <a:schemeClr val="tx1"/>
                </a:solidFill>
              </a:rPr>
              <a:t>Action of Hormones on </a:t>
            </a:r>
            <a:br>
              <a:rPr lang="en-US" sz="4000" b="1" smtClean="0">
                <a:solidFill>
                  <a:schemeClr val="tx1"/>
                </a:solidFill>
              </a:rPr>
            </a:br>
            <a:r>
              <a:rPr lang="en-US" sz="4000" b="1" smtClean="0">
                <a:solidFill>
                  <a:schemeClr val="tx1"/>
                </a:solidFill>
              </a:rPr>
              <a:t>the Ovaries and Uterus</a:t>
            </a:r>
          </a:p>
        </p:txBody>
      </p:sp>
      <p:pic>
        <p:nvPicPr>
          <p:cNvPr id="21507" name="Picture 6" descr="177783"/>
          <p:cNvPicPr>
            <a:picLocks noGrp="1" noChangeAspect="1" noChangeArrowheads="1"/>
          </p:cNvPicPr>
          <p:nvPr>
            <p:ph type="clipArt" sz="half" idx="2"/>
          </p:nvPr>
        </p:nvPicPr>
        <p:blipFill>
          <a:blip r:embed="rId2" cstate="print"/>
          <a:srcRect/>
          <a:stretch>
            <a:fillRect/>
          </a:stretch>
        </p:blipFill>
        <p:spPr>
          <a:xfrm>
            <a:off x="685800" y="1828800"/>
            <a:ext cx="7848600" cy="48006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28600"/>
            <a:ext cx="8305800" cy="1219200"/>
          </a:xfrm>
          <a:ln>
            <a:solidFill>
              <a:srgbClr val="FFFF66"/>
            </a:solidFill>
          </a:ln>
        </p:spPr>
        <p:txBody>
          <a:bodyPr/>
          <a:lstStyle/>
          <a:p>
            <a:pPr eaLnBrk="1" hangingPunct="1"/>
            <a:r>
              <a:rPr lang="en-US" sz="4000" b="1" smtClean="0">
                <a:solidFill>
                  <a:schemeClr val="tx1"/>
                </a:solidFill>
              </a:rPr>
              <a:t>Cyclic Patterns of Hormone Production during the Ovarain Cycle</a:t>
            </a:r>
          </a:p>
        </p:txBody>
      </p:sp>
      <p:pic>
        <p:nvPicPr>
          <p:cNvPr id="22531" name="Picture 5" descr="177784"/>
          <p:cNvPicPr>
            <a:picLocks noGrp="1" noChangeAspect="1" noChangeArrowheads="1"/>
          </p:cNvPicPr>
          <p:nvPr>
            <p:ph type="chart" idx="1"/>
          </p:nvPr>
        </p:nvPicPr>
        <p:blipFill>
          <a:blip r:embed="rId2" cstate="print"/>
          <a:srcRect/>
          <a:stretch>
            <a:fillRect/>
          </a:stretch>
        </p:blipFill>
        <p:spPr>
          <a:xfrm>
            <a:off x="533400" y="1676400"/>
            <a:ext cx="8305800" cy="49530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b="1" i="1" smtClean="0">
                <a:solidFill>
                  <a:schemeClr val="tx1"/>
                </a:solidFill>
              </a:rPr>
              <a:t>Terms associated with the Ovarian Cycle</a:t>
            </a:r>
            <a:endParaRPr lang="en-US" smtClean="0">
              <a:solidFill>
                <a:schemeClr val="tx1"/>
              </a:solidFill>
            </a:endParaRPr>
          </a:p>
        </p:txBody>
      </p:sp>
      <p:sp>
        <p:nvSpPr>
          <p:cNvPr id="23555" name="Content Placeholder 4"/>
          <p:cNvSpPr>
            <a:spLocks noGrp="1"/>
          </p:cNvSpPr>
          <p:nvPr>
            <p:ph idx="1"/>
          </p:nvPr>
        </p:nvSpPr>
        <p:spPr/>
        <p:txBody>
          <a:bodyPr/>
          <a:lstStyle/>
          <a:p>
            <a:r>
              <a:rPr lang="en-US" smtClean="0"/>
              <a:t>Menses:  Monthly Blood Flow</a:t>
            </a:r>
          </a:p>
          <a:p>
            <a:r>
              <a:rPr lang="en-US" smtClean="0"/>
              <a:t>Amenorrhea:  Without periods</a:t>
            </a:r>
          </a:p>
          <a:p>
            <a:r>
              <a:rPr lang="en-US" smtClean="0"/>
              <a:t>Dysmenorrhea: Painful periods</a:t>
            </a:r>
          </a:p>
          <a:p>
            <a:r>
              <a:rPr lang="en-US" smtClean="0"/>
              <a:t>Menarche: First period</a:t>
            </a:r>
          </a:p>
          <a:p>
            <a:r>
              <a:rPr lang="en-US" smtClean="0"/>
              <a:t>Menopause: Cessation of periods, usually between 40 to 55.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685800" y="0"/>
            <a:ext cx="7772400" cy="990600"/>
          </a:xfrm>
        </p:spPr>
        <p:txBody>
          <a:bodyPr/>
          <a:lstStyle/>
          <a:p>
            <a:r>
              <a:rPr lang="en-US" smtClean="0"/>
              <a:t>Menopause</a:t>
            </a:r>
          </a:p>
        </p:txBody>
      </p:sp>
      <p:sp>
        <p:nvSpPr>
          <p:cNvPr id="3" name="Subtitle 2"/>
          <p:cNvSpPr>
            <a:spLocks noGrp="1"/>
          </p:cNvSpPr>
          <p:nvPr>
            <p:ph type="subTitle" idx="1"/>
          </p:nvPr>
        </p:nvSpPr>
        <p:spPr>
          <a:xfrm>
            <a:off x="1524000" y="914400"/>
            <a:ext cx="6400800" cy="5410200"/>
          </a:xfrm>
        </p:spPr>
        <p:txBody>
          <a:bodyPr/>
          <a:lstStyle/>
          <a:p>
            <a:pPr algn="l">
              <a:defRPr/>
            </a:pPr>
            <a:r>
              <a:rPr lang="en-US" sz="1800" dirty="0" smtClean="0"/>
              <a:t>Hormonal Changes during Menopause</a:t>
            </a:r>
          </a:p>
          <a:p>
            <a:pPr algn="l">
              <a:defRPr/>
            </a:pPr>
            <a:endParaRPr lang="en-US" sz="1800" dirty="0" smtClean="0"/>
          </a:p>
          <a:p>
            <a:pPr marL="342900" indent="-342900" algn="l">
              <a:buFontTx/>
              <a:buAutoNum type="arabicPeriod"/>
              <a:defRPr/>
            </a:pPr>
            <a:r>
              <a:rPr lang="en-US" sz="1800" dirty="0" smtClean="0"/>
              <a:t>Blood levels of FSH increase</a:t>
            </a:r>
          </a:p>
          <a:p>
            <a:pPr marL="342900" indent="-342900" algn="l">
              <a:buFontTx/>
              <a:buAutoNum type="arabicPeriod"/>
              <a:defRPr/>
            </a:pPr>
            <a:r>
              <a:rPr lang="en-US" sz="1800" dirty="0" smtClean="0"/>
              <a:t>Blood levels of </a:t>
            </a:r>
            <a:r>
              <a:rPr lang="en-US" sz="1800" dirty="0" err="1" smtClean="0"/>
              <a:t>Inhibin</a:t>
            </a:r>
            <a:r>
              <a:rPr lang="en-US" sz="1800" dirty="0" smtClean="0"/>
              <a:t> decrease</a:t>
            </a:r>
          </a:p>
          <a:p>
            <a:pPr marL="342900" indent="-342900" algn="l">
              <a:buFontTx/>
              <a:buAutoNum type="arabicPeriod"/>
              <a:defRPr/>
            </a:pPr>
            <a:r>
              <a:rPr lang="en-US" sz="1800" dirty="0" smtClean="0"/>
              <a:t>Blood levels of </a:t>
            </a:r>
            <a:r>
              <a:rPr lang="en-US" sz="1800" dirty="0" err="1" smtClean="0"/>
              <a:t>estradiol</a:t>
            </a:r>
            <a:r>
              <a:rPr lang="en-US" sz="1800" dirty="0" smtClean="0"/>
              <a:t> decrease</a:t>
            </a:r>
          </a:p>
          <a:p>
            <a:pPr marL="342900" indent="-342900" algn="l">
              <a:buFontTx/>
              <a:buAutoNum type="arabicPeriod"/>
              <a:defRPr/>
            </a:pPr>
            <a:r>
              <a:rPr lang="en-US" sz="1800" dirty="0" smtClean="0"/>
              <a:t>Blood levels of progesterone decrease</a:t>
            </a:r>
          </a:p>
          <a:p>
            <a:pPr marL="342900" indent="-342900" algn="l">
              <a:buFontTx/>
              <a:buAutoNum type="arabicPeriod"/>
              <a:defRPr/>
            </a:pPr>
            <a:r>
              <a:rPr lang="en-US" sz="1800" dirty="0" smtClean="0"/>
              <a:t>Blood levels of DHEA decrease</a:t>
            </a:r>
          </a:p>
          <a:p>
            <a:pPr algn="l">
              <a:defRPr/>
            </a:pPr>
            <a:endParaRPr lang="en-US" sz="1800" dirty="0" smtClean="0"/>
          </a:p>
          <a:p>
            <a:pPr>
              <a:defRPr/>
            </a:pPr>
            <a:endParaRPr lang="en-US" sz="1800" dirty="0"/>
          </a:p>
        </p:txBody>
      </p:sp>
      <p:pic>
        <p:nvPicPr>
          <p:cNvPr id="24580" name="Picture 2" descr="http://www.medscape.com/pi/editorial/clinupdates/2000/213/art-cm.v01.fig1.gif"/>
          <p:cNvPicPr>
            <a:picLocks noChangeAspect="1" noChangeArrowheads="1"/>
          </p:cNvPicPr>
          <p:nvPr/>
        </p:nvPicPr>
        <p:blipFill>
          <a:blip r:embed="rId3" cstate="print"/>
          <a:srcRect/>
          <a:stretch>
            <a:fillRect/>
          </a:stretch>
        </p:blipFill>
        <p:spPr bwMode="auto">
          <a:xfrm>
            <a:off x="2057400" y="3429000"/>
            <a:ext cx="453390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85800" y="0"/>
            <a:ext cx="7772400" cy="990600"/>
          </a:xfrm>
        </p:spPr>
        <p:txBody>
          <a:bodyPr/>
          <a:lstStyle/>
          <a:p>
            <a:r>
              <a:rPr lang="en-US" smtClean="0"/>
              <a:t>Menopause</a:t>
            </a:r>
          </a:p>
        </p:txBody>
      </p:sp>
      <p:sp>
        <p:nvSpPr>
          <p:cNvPr id="25603" name="Subtitle 2"/>
          <p:cNvSpPr>
            <a:spLocks noGrp="1"/>
          </p:cNvSpPr>
          <p:nvPr>
            <p:ph type="subTitle" idx="1"/>
          </p:nvPr>
        </p:nvSpPr>
        <p:spPr>
          <a:xfrm>
            <a:off x="1524000" y="914400"/>
            <a:ext cx="6400800" cy="5410200"/>
          </a:xfrm>
        </p:spPr>
        <p:txBody>
          <a:bodyPr/>
          <a:lstStyle/>
          <a:p>
            <a:pPr algn="l"/>
            <a:r>
              <a:rPr lang="en-US" sz="1800" smtClean="0"/>
              <a:t>The degree to which each woman’s body responds to these normal hormonal changes varies.</a:t>
            </a:r>
          </a:p>
          <a:p>
            <a:pPr algn="l"/>
            <a:r>
              <a:rPr lang="en-US" sz="1800" smtClean="0"/>
              <a:t>	25% of women do not have any problems with 	menopause and manage the transition without 	assistance </a:t>
            </a:r>
          </a:p>
          <a:p>
            <a:pPr algn="l"/>
            <a:r>
              <a:rPr lang="en-US" sz="1800" smtClean="0"/>
              <a:t>	50% of women experience some menopausal 	symptoms, varying from mild to moderate </a:t>
            </a:r>
          </a:p>
          <a:p>
            <a:pPr algn="l"/>
            <a:r>
              <a:rPr lang="en-US" sz="1800" smtClean="0"/>
              <a:t>	25% of women have more severe problems </a:t>
            </a:r>
          </a:p>
          <a:p>
            <a:pPr algn="l"/>
            <a:r>
              <a:rPr lang="en-US" sz="1800" smtClean="0"/>
              <a:t>Common Menopausal Symptoms:;</a:t>
            </a:r>
          </a:p>
          <a:p>
            <a:pPr algn="l"/>
            <a:r>
              <a:rPr lang="en-US" sz="1800" smtClean="0"/>
              <a:t>	1.  Hot flushes (last 30sec to 5min)</a:t>
            </a:r>
          </a:p>
          <a:p>
            <a:pPr algn="l"/>
            <a:r>
              <a:rPr lang="en-US" sz="1800" smtClean="0"/>
              <a:t>	2.  Menstrual irregularities</a:t>
            </a:r>
          </a:p>
          <a:p>
            <a:pPr algn="l"/>
            <a:r>
              <a:rPr lang="en-US" sz="1800" smtClean="0"/>
              <a:t>	3.  Sleep disturbances</a:t>
            </a:r>
          </a:p>
          <a:p>
            <a:pPr algn="l"/>
            <a:r>
              <a:rPr lang="en-US" sz="1800" smtClean="0"/>
              <a:t>	4.  Genital changes</a:t>
            </a:r>
          </a:p>
          <a:p>
            <a:pPr algn="l"/>
            <a:r>
              <a:rPr lang="en-US" sz="1800" smtClean="0"/>
              <a:t>	5.  Urinary problems</a:t>
            </a:r>
          </a:p>
          <a:p>
            <a:pPr algn="l"/>
            <a:r>
              <a:rPr lang="en-US" sz="1800" smtClean="0"/>
              <a:t>	6.  Joint/muscle aches and pain</a:t>
            </a:r>
          </a:p>
          <a:p>
            <a:pPr algn="l"/>
            <a:r>
              <a:rPr lang="en-US" sz="1800" smtClean="0"/>
              <a:t>	7.  Skin /hair changes</a:t>
            </a:r>
          </a:p>
          <a:p>
            <a:pPr algn="l"/>
            <a:r>
              <a:rPr lang="en-US" sz="1800" smtClean="0"/>
              <a:t>	8.  Neurological Brain function changes</a:t>
            </a:r>
          </a:p>
          <a:p>
            <a:pPr algn="l"/>
            <a:endParaRPr lang="en-US" sz="1800" smtClean="0"/>
          </a:p>
          <a:p>
            <a:pPr algn="l"/>
            <a:endParaRPr lang="en-US" sz="1800" smtClean="0"/>
          </a:p>
          <a:p>
            <a:endParaRPr lang="en-US" sz="1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0"/>
            <a:ext cx="7772400" cy="990600"/>
          </a:xfrm>
        </p:spPr>
        <p:txBody>
          <a:bodyPr/>
          <a:lstStyle/>
          <a:p>
            <a:r>
              <a:rPr lang="en-US" smtClean="0"/>
              <a:t>Menopause</a:t>
            </a:r>
          </a:p>
        </p:txBody>
      </p:sp>
      <p:sp>
        <p:nvSpPr>
          <p:cNvPr id="26627" name="Subtitle 2"/>
          <p:cNvSpPr>
            <a:spLocks noGrp="1"/>
          </p:cNvSpPr>
          <p:nvPr>
            <p:ph type="subTitle" idx="1"/>
          </p:nvPr>
        </p:nvSpPr>
        <p:spPr>
          <a:xfrm>
            <a:off x="1066800" y="1219200"/>
            <a:ext cx="6858000" cy="3352800"/>
          </a:xfrm>
        </p:spPr>
        <p:txBody>
          <a:bodyPr/>
          <a:lstStyle/>
          <a:p>
            <a:pPr algn="l"/>
            <a:r>
              <a:rPr lang="en-US" sz="1800" smtClean="0"/>
              <a:t>Positive action to decrease symptoms</a:t>
            </a:r>
          </a:p>
          <a:p>
            <a:pPr algn="l"/>
            <a:r>
              <a:rPr lang="en-US" sz="1800" smtClean="0"/>
              <a:t>	1.  Eat a well balanced diet</a:t>
            </a:r>
          </a:p>
          <a:p>
            <a:pPr algn="l"/>
            <a:r>
              <a:rPr lang="en-US" sz="1800" smtClean="0"/>
              <a:t>	2.  Exercise regularly</a:t>
            </a:r>
          </a:p>
          <a:p>
            <a:pPr algn="l"/>
            <a:r>
              <a:rPr lang="en-US" sz="1800" smtClean="0"/>
              <a:t>	3.  Stress management (Tai chi, yoga, meditation, relaxation)</a:t>
            </a:r>
          </a:p>
          <a:p>
            <a:pPr algn="l"/>
            <a:r>
              <a:rPr lang="en-US" sz="1800" smtClean="0"/>
              <a:t>	4.   Making sex comfortable (water based lubricants, vaginal		hormone therapy)</a:t>
            </a:r>
          </a:p>
          <a:p>
            <a:pPr algn="l"/>
            <a:r>
              <a:rPr lang="en-US" sz="1800" smtClean="0"/>
              <a:t>	5.  Pelvic floor exercises</a:t>
            </a:r>
          </a:p>
          <a:p>
            <a:pPr algn="l"/>
            <a:r>
              <a:rPr lang="en-US" sz="1800" smtClean="0"/>
              <a:t>	6.  Trial hormone replacement therapy</a:t>
            </a:r>
          </a:p>
          <a:p>
            <a:pPr algn="l"/>
            <a:r>
              <a:rPr lang="en-US" sz="1800" smtClean="0"/>
              <a:t>	7.  Quit smoking</a:t>
            </a:r>
          </a:p>
          <a:p>
            <a:pPr algn="l"/>
            <a:endParaRPr lang="en-US" sz="1800" smtClean="0"/>
          </a:p>
          <a:p>
            <a:pPr algn="l"/>
            <a:endParaRPr lang="en-US" sz="1800" smtClean="0"/>
          </a:p>
          <a:p>
            <a:endParaRPr lang="en-US" sz="1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762000"/>
          </a:xfrm>
          <a:ln>
            <a:solidFill>
              <a:srgbClr val="FFFF66"/>
            </a:solidFill>
          </a:ln>
        </p:spPr>
        <p:txBody>
          <a:bodyPr/>
          <a:lstStyle/>
          <a:p>
            <a:pPr eaLnBrk="1" hangingPunct="1"/>
            <a:r>
              <a:rPr lang="en-US" sz="4000" b="1" smtClean="0">
                <a:solidFill>
                  <a:schemeClr val="tx1"/>
                </a:solidFill>
              </a:rPr>
              <a:t>Anatomy of the Breast</a:t>
            </a:r>
          </a:p>
        </p:txBody>
      </p:sp>
      <p:pic>
        <p:nvPicPr>
          <p:cNvPr id="27651" name="Picture 4" descr="177781"/>
          <p:cNvPicPr>
            <a:picLocks noGrp="1" noChangeAspect="1" noChangeArrowheads="1"/>
          </p:cNvPicPr>
          <p:nvPr>
            <p:ph type="body" idx="1"/>
          </p:nvPr>
        </p:nvPicPr>
        <p:blipFill>
          <a:blip r:embed="rId2" cstate="print"/>
          <a:srcRect/>
          <a:stretch>
            <a:fillRect/>
          </a:stretch>
        </p:blipFill>
        <p:spPr>
          <a:xfrm>
            <a:off x="0" y="1143000"/>
            <a:ext cx="5341938" cy="3505200"/>
          </a:xfrm>
          <a:noFill/>
        </p:spPr>
      </p:pic>
      <p:pic>
        <p:nvPicPr>
          <p:cNvPr id="27652" name="Picture 5" descr="Breast-2.jpg"/>
          <p:cNvPicPr>
            <a:picLocks noChangeAspect="1"/>
          </p:cNvPicPr>
          <p:nvPr/>
        </p:nvPicPr>
        <p:blipFill>
          <a:blip r:embed="rId3" cstate="print"/>
          <a:srcRect/>
          <a:stretch>
            <a:fillRect/>
          </a:stretch>
        </p:blipFill>
        <p:spPr bwMode="auto">
          <a:xfrm>
            <a:off x="5181600" y="1905000"/>
            <a:ext cx="3962400" cy="3962400"/>
          </a:xfrm>
          <a:prstGeom prst="rect">
            <a:avLst/>
          </a:prstGeom>
          <a:noFill/>
          <a:ln w="9525">
            <a:noFill/>
            <a:miter lim="800000"/>
            <a:headEnd/>
            <a:tailEnd/>
          </a:ln>
        </p:spPr>
      </p:pic>
      <p:pic>
        <p:nvPicPr>
          <p:cNvPr id="27653" name="Picture 6" descr="http://securedownload.lww.com/downloads/thePoint/9780781762748_Moore/9780781773553_IR/Image_Bank/jpg/labeled/moore-fig01-07.jpg"/>
          <p:cNvPicPr>
            <a:picLocks noChangeAspect="1" noChangeArrowheads="1"/>
          </p:cNvPicPr>
          <p:nvPr/>
        </p:nvPicPr>
        <p:blipFill>
          <a:blip r:embed="rId4" cstate="print"/>
          <a:srcRect/>
          <a:stretch>
            <a:fillRect/>
          </a:stretch>
        </p:blipFill>
        <p:spPr bwMode="auto">
          <a:xfrm>
            <a:off x="0" y="4038600"/>
            <a:ext cx="372427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772400" cy="838200"/>
          </a:xfrm>
          <a:ln>
            <a:solidFill>
              <a:srgbClr val="FFFF66"/>
            </a:solidFill>
          </a:ln>
        </p:spPr>
        <p:txBody>
          <a:bodyPr/>
          <a:lstStyle/>
          <a:p>
            <a:pPr>
              <a:defRPr/>
            </a:pPr>
            <a:r>
              <a:rPr lang="en-US" b="1" dirty="0" smtClean="0">
                <a:solidFill>
                  <a:schemeClr val="tx1"/>
                </a:solidFill>
                <a:effectLst>
                  <a:outerShdw blurRad="38100" dist="38100" dir="2700000" algn="tl">
                    <a:srgbClr val="000000">
                      <a:alpha val="43137"/>
                    </a:srgbClr>
                  </a:outerShdw>
                </a:effectLst>
              </a:rPr>
              <a:t>Inverted Nipples </a:t>
            </a:r>
            <a:endParaRPr lang="en-US" b="1" dirty="0">
              <a:solidFill>
                <a:schemeClr val="tx1"/>
              </a:solidFill>
              <a:effectLst>
                <a:outerShdw blurRad="38100" dist="38100" dir="2700000" algn="tl">
                  <a:srgbClr val="000000">
                    <a:alpha val="43137"/>
                  </a:srgbClr>
                </a:outerShdw>
              </a:effectLst>
            </a:endParaRPr>
          </a:p>
        </p:txBody>
      </p:sp>
      <p:sp>
        <p:nvSpPr>
          <p:cNvPr id="28679" name="TextBox 8"/>
          <p:cNvSpPr txBox="1">
            <a:spLocks noChangeArrowheads="1"/>
          </p:cNvSpPr>
          <p:nvPr/>
        </p:nvSpPr>
        <p:spPr bwMode="auto">
          <a:xfrm>
            <a:off x="0" y="1752600"/>
            <a:ext cx="4135438" cy="3416300"/>
          </a:xfrm>
          <a:prstGeom prst="rect">
            <a:avLst/>
          </a:prstGeom>
          <a:noFill/>
          <a:ln w="9525">
            <a:noFill/>
            <a:miter lim="800000"/>
            <a:headEnd/>
            <a:tailEnd/>
          </a:ln>
        </p:spPr>
        <p:txBody>
          <a:bodyPr wrap="none">
            <a:spAutoFit/>
          </a:bodyPr>
          <a:lstStyle/>
          <a:p>
            <a:r>
              <a:rPr lang="en-US"/>
              <a:t>A nipple that, instead of</a:t>
            </a:r>
          </a:p>
          <a:p>
            <a:r>
              <a:rPr lang="en-US"/>
              <a:t>pointing outward, is retracted </a:t>
            </a:r>
          </a:p>
          <a:p>
            <a:r>
              <a:rPr lang="en-US"/>
              <a:t>into the breast. In some cases, </a:t>
            </a:r>
          </a:p>
          <a:p>
            <a:r>
              <a:rPr lang="en-US"/>
              <a:t>the nipple will be temporarily </a:t>
            </a:r>
          </a:p>
          <a:p>
            <a:r>
              <a:rPr lang="en-US"/>
              <a:t>protruded if stimulated, but in </a:t>
            </a:r>
          </a:p>
          <a:p>
            <a:r>
              <a:rPr lang="en-US"/>
              <a:t>others, the inversion remains </a:t>
            </a:r>
          </a:p>
          <a:p>
            <a:r>
              <a:rPr lang="en-US"/>
              <a:t>regardless of stimulus.  Women </a:t>
            </a:r>
          </a:p>
          <a:p>
            <a:r>
              <a:rPr lang="en-US"/>
              <a:t>and men can have inverted </a:t>
            </a:r>
          </a:p>
          <a:p>
            <a:r>
              <a:rPr lang="en-US"/>
              <a:t>nipples.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381000"/>
            <a:ext cx="7772400" cy="1219200"/>
          </a:xfrm>
        </p:spPr>
        <p:txBody>
          <a:bodyPr/>
          <a:lstStyle/>
          <a:p>
            <a:r>
              <a:rPr lang="en-US" b="1" smtClean="0">
                <a:solidFill>
                  <a:schemeClr val="tx1"/>
                </a:solidFill>
              </a:rPr>
              <a:t>Asymmetric Breast Develop</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152400"/>
            <a:ext cx="4648200" cy="3581400"/>
          </a:xfrm>
        </p:spPr>
        <p:txBody>
          <a:bodyPr/>
          <a:lstStyle/>
          <a:p>
            <a:pPr algn="l"/>
            <a:r>
              <a:rPr lang="en-US" sz="3200" b="1" smtClean="0">
                <a:solidFill>
                  <a:schemeClr val="tx1"/>
                </a:solidFill>
              </a:rPr>
              <a:t/>
            </a:r>
            <a:br>
              <a:rPr lang="en-US" sz="3200" b="1" smtClean="0">
                <a:solidFill>
                  <a:schemeClr val="tx1"/>
                </a:solidFill>
              </a:rPr>
            </a:br>
            <a:r>
              <a:rPr lang="en-US" sz="3200" b="1" smtClean="0">
                <a:solidFill>
                  <a:schemeClr val="tx1"/>
                </a:solidFill>
              </a:rPr>
              <a:t/>
            </a:r>
            <a:br>
              <a:rPr lang="en-US" sz="3200" b="1" smtClean="0">
                <a:solidFill>
                  <a:schemeClr val="tx1"/>
                </a:solidFill>
              </a:rPr>
            </a:br>
            <a:r>
              <a:rPr lang="en-US" sz="3200" b="1" smtClean="0">
                <a:solidFill>
                  <a:schemeClr val="tx1"/>
                </a:solidFill>
              </a:rPr>
              <a:t>Polytheia: </a:t>
            </a:r>
            <a:r>
              <a:rPr lang="en-US" sz="3200" smtClean="0">
                <a:solidFill>
                  <a:schemeClr val="tx1"/>
                </a:solidFill>
              </a:rPr>
              <a:t> </a:t>
            </a:r>
            <a:r>
              <a:rPr lang="en-US" sz="2800" smtClean="0">
                <a:solidFill>
                  <a:schemeClr val="tx1"/>
                </a:solidFill>
              </a:rPr>
              <a:t>Extra  nipples</a:t>
            </a:r>
            <a:r>
              <a:rPr lang="en-US" sz="3200" smtClean="0">
                <a:solidFill>
                  <a:schemeClr val="tx1"/>
                </a:solidFill>
              </a:rPr>
              <a:t/>
            </a:r>
            <a:br>
              <a:rPr lang="en-US" sz="3200" smtClean="0">
                <a:solidFill>
                  <a:schemeClr val="tx1"/>
                </a:solidFill>
              </a:rPr>
            </a:br>
            <a:r>
              <a:rPr lang="en-US" sz="3200" b="1" smtClean="0">
                <a:solidFill>
                  <a:schemeClr val="tx1"/>
                </a:solidFill>
              </a:rPr>
              <a:t>Polymastia: </a:t>
            </a:r>
            <a:r>
              <a:rPr lang="en-US" sz="2800" smtClean="0">
                <a:solidFill>
                  <a:schemeClr val="tx1"/>
                </a:solidFill>
              </a:rPr>
              <a:t>Extra breast tissue usually in the axillary area</a:t>
            </a:r>
            <a:r>
              <a:rPr lang="en-US" sz="3200" smtClean="0">
                <a:solidFill>
                  <a:schemeClr val="tx1"/>
                </a:solidFill>
              </a:rPr>
              <a:t>.  </a:t>
            </a:r>
            <a:r>
              <a:rPr lang="en-US" sz="2800" smtClean="0">
                <a:solidFill>
                  <a:schemeClr val="tx1"/>
                </a:solidFill>
              </a:rPr>
              <a:t>May or May not have nipples and areola</a:t>
            </a:r>
            <a:r>
              <a:rPr lang="en-US" sz="3200" smtClean="0">
                <a:solidFill>
                  <a:schemeClr val="tx1"/>
                </a:solidFill>
              </a:rPr>
              <a:t>.</a:t>
            </a:r>
            <a:br>
              <a:rPr lang="en-US" sz="3200" smtClean="0">
                <a:solidFill>
                  <a:schemeClr val="tx1"/>
                </a:solidFill>
              </a:rPr>
            </a:br>
            <a:r>
              <a:rPr lang="en-US" sz="3200" smtClean="0">
                <a:solidFill>
                  <a:schemeClr val="tx1"/>
                </a:solidFill>
              </a:rPr>
              <a:t/>
            </a:r>
            <a:br>
              <a:rPr lang="en-US" sz="3200" smtClean="0">
                <a:solidFill>
                  <a:schemeClr val="tx1"/>
                </a:solidFill>
              </a:rPr>
            </a:br>
            <a:endParaRPr lang="en-US" sz="3200" smtClean="0">
              <a:solidFill>
                <a:schemeClr val="tx1"/>
              </a:solidFill>
            </a:endParaRPr>
          </a:p>
        </p:txBody>
      </p:sp>
      <p:pic>
        <p:nvPicPr>
          <p:cNvPr id="30723" name="Picture 9" descr="Supernumerary Nipples"/>
          <p:cNvPicPr>
            <a:picLocks noChangeAspect="1" noChangeArrowheads="1"/>
          </p:cNvPicPr>
          <p:nvPr/>
        </p:nvPicPr>
        <p:blipFill>
          <a:blip r:embed="rId2" cstate="print"/>
          <a:srcRect/>
          <a:stretch>
            <a:fillRect/>
          </a:stretch>
        </p:blipFill>
        <p:spPr bwMode="auto">
          <a:xfrm>
            <a:off x="5105400" y="152400"/>
            <a:ext cx="3810000" cy="3048000"/>
          </a:xfrm>
          <a:prstGeom prst="rect">
            <a:avLst/>
          </a:prstGeom>
          <a:noFill/>
          <a:ln w="9525">
            <a:noFill/>
            <a:miter lim="800000"/>
            <a:headEnd/>
            <a:tailEnd/>
          </a:ln>
        </p:spPr>
      </p:pic>
      <p:pic>
        <p:nvPicPr>
          <p:cNvPr id="30724" name="Picture 11" descr="Figure 2"/>
          <p:cNvPicPr>
            <a:picLocks noChangeAspect="1" noChangeArrowheads="1"/>
          </p:cNvPicPr>
          <p:nvPr/>
        </p:nvPicPr>
        <p:blipFill>
          <a:blip r:embed="rId3" cstate="print"/>
          <a:srcRect/>
          <a:stretch>
            <a:fillRect/>
          </a:stretch>
        </p:blipFill>
        <p:spPr bwMode="auto">
          <a:xfrm>
            <a:off x="5105400" y="3276600"/>
            <a:ext cx="3543300" cy="3543300"/>
          </a:xfrm>
          <a:prstGeom prst="rect">
            <a:avLst/>
          </a:prstGeom>
          <a:noFill/>
          <a:ln w="9525">
            <a:noFill/>
            <a:miter lim="800000"/>
            <a:headEnd/>
            <a:tailEnd/>
          </a:ln>
        </p:spPr>
      </p:pic>
      <p:pic>
        <p:nvPicPr>
          <p:cNvPr id="30725" name="Picture 2" descr="http://www.jpgmonline.com/articles/1984/30/1/images/jpgm_1984_30_1_53_5484_1.jpg"/>
          <p:cNvPicPr>
            <a:picLocks noChangeAspect="1" noChangeArrowheads="1"/>
          </p:cNvPicPr>
          <p:nvPr/>
        </p:nvPicPr>
        <p:blipFill>
          <a:blip r:embed="rId4" cstate="print"/>
          <a:srcRect/>
          <a:stretch>
            <a:fillRect/>
          </a:stretch>
        </p:blipFill>
        <p:spPr bwMode="auto">
          <a:xfrm>
            <a:off x="381000" y="3403600"/>
            <a:ext cx="4267200" cy="3454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152400"/>
            <a:ext cx="8458200" cy="762000"/>
          </a:xfrm>
          <a:ln>
            <a:solidFill>
              <a:srgbClr val="FFFF66"/>
            </a:solidFill>
          </a:ln>
        </p:spPr>
        <p:txBody>
          <a:bodyPr/>
          <a:lstStyle/>
          <a:p>
            <a:pPr eaLnBrk="1" hangingPunct="1"/>
            <a:r>
              <a:rPr lang="en-US" sz="4000" b="1" smtClean="0">
                <a:solidFill>
                  <a:schemeClr val="tx1"/>
                </a:solidFill>
              </a:rPr>
              <a:t>Female Vulva</a:t>
            </a:r>
          </a:p>
        </p:txBody>
      </p:sp>
      <p:pic>
        <p:nvPicPr>
          <p:cNvPr id="4099" name="Picture 9" descr="Figure 28"/>
          <p:cNvPicPr>
            <a:picLocks noChangeAspect="1" noChangeArrowheads="1"/>
          </p:cNvPicPr>
          <p:nvPr/>
        </p:nvPicPr>
        <p:blipFill>
          <a:blip r:embed="rId2" cstate="print"/>
          <a:srcRect/>
          <a:stretch>
            <a:fillRect/>
          </a:stretch>
        </p:blipFill>
        <p:spPr bwMode="auto">
          <a:xfrm>
            <a:off x="2362199" y="1600201"/>
            <a:ext cx="4551209" cy="4491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609600" y="228600"/>
            <a:ext cx="7772400" cy="838200"/>
          </a:xfrm>
        </p:spPr>
        <p:txBody>
          <a:bodyPr/>
          <a:lstStyle/>
          <a:p>
            <a:r>
              <a:rPr lang="en-US" sz="3600" b="1" smtClean="0">
                <a:solidFill>
                  <a:schemeClr val="tx1"/>
                </a:solidFill>
              </a:rPr>
              <a:t>Breast Cancer</a:t>
            </a:r>
          </a:p>
        </p:txBody>
      </p:sp>
      <p:sp>
        <p:nvSpPr>
          <p:cNvPr id="31747" name="Subtitle 4"/>
          <p:cNvSpPr>
            <a:spLocks noGrp="1"/>
          </p:cNvSpPr>
          <p:nvPr>
            <p:ph type="subTitle" idx="1"/>
          </p:nvPr>
        </p:nvSpPr>
        <p:spPr>
          <a:xfrm>
            <a:off x="228600" y="1143000"/>
            <a:ext cx="8686800" cy="5410200"/>
          </a:xfrm>
        </p:spPr>
        <p:txBody>
          <a:bodyPr/>
          <a:lstStyle/>
          <a:p>
            <a:pPr algn="l"/>
            <a:endParaRPr lang="en-US" sz="2800" b="1" smtClean="0"/>
          </a:p>
          <a:p>
            <a:pPr algn="l"/>
            <a:r>
              <a:rPr lang="en-US" sz="2800" b="1" smtClean="0"/>
              <a:t>Ductal carcinoma:</a:t>
            </a:r>
            <a:r>
              <a:rPr lang="en-US" sz="2800" smtClean="0"/>
              <a:t> </a:t>
            </a:r>
            <a:r>
              <a:rPr lang="en-US" sz="2000" smtClean="0"/>
              <a:t>The most common kind of breast cancer. It begins in the cells that line the m ilk ducts in the breast</a:t>
            </a:r>
            <a:r>
              <a:rPr lang="en-US" sz="2000" b="1" smtClean="0"/>
              <a:t>.</a:t>
            </a:r>
          </a:p>
          <a:p>
            <a:pPr algn="l"/>
            <a:r>
              <a:rPr lang="en-US" sz="2400" b="1" smtClean="0"/>
              <a:t>in situ (DCIS):</a:t>
            </a:r>
            <a:r>
              <a:rPr lang="en-US" sz="2400" smtClean="0"/>
              <a:t> </a:t>
            </a:r>
            <a:r>
              <a:rPr lang="en-US" sz="2000" smtClean="0"/>
              <a:t>The abnormal cancer cells are only in the lining of the milk ducts, and have not spread to other tissues in the breast.</a:t>
            </a:r>
          </a:p>
          <a:p>
            <a:pPr algn="l"/>
            <a:r>
              <a:rPr lang="en-US" sz="2400" b="1" smtClean="0"/>
              <a:t>Invasive ductal carcinoma:</a:t>
            </a:r>
            <a:r>
              <a:rPr lang="en-US" sz="2400" smtClean="0"/>
              <a:t> </a:t>
            </a:r>
            <a:r>
              <a:rPr lang="en-US" sz="2000" smtClean="0"/>
              <a:t>The abnormal cancer cells break through the ducts and spread into other parts of the breast tissue. Invasive cancer cells can also spread to other parts of the body.</a:t>
            </a:r>
          </a:p>
          <a:p>
            <a:pPr algn="l"/>
            <a:r>
              <a:rPr lang="en-US" sz="2800" b="1" smtClean="0"/>
              <a:t>Lobular carcinoma:</a:t>
            </a:r>
            <a:r>
              <a:rPr lang="en-US" sz="2800" smtClean="0"/>
              <a:t> </a:t>
            </a:r>
            <a:r>
              <a:rPr lang="en-US" sz="2000" smtClean="0"/>
              <a:t>In this kind of breast cancer, the cancer cells begin in the lobes, or lobules, of the breast.</a:t>
            </a:r>
          </a:p>
          <a:p>
            <a:pPr algn="l"/>
            <a:r>
              <a:rPr lang="en-US" sz="2400" b="1" smtClean="0"/>
              <a:t>in situ (LCIS).</a:t>
            </a:r>
            <a:r>
              <a:rPr lang="en-US" sz="2400" smtClean="0"/>
              <a:t> </a:t>
            </a:r>
            <a:r>
              <a:rPr lang="en-US" sz="2000" smtClean="0"/>
              <a:t>The cancer cells are found only in the breast lobules.</a:t>
            </a:r>
          </a:p>
          <a:p>
            <a:pPr algn="l"/>
            <a:r>
              <a:rPr lang="en-US" sz="2400" b="1" smtClean="0"/>
              <a:t>Invasive lobular carcinoma.</a:t>
            </a:r>
            <a:r>
              <a:rPr lang="en-US" sz="2400" smtClean="0"/>
              <a:t> </a:t>
            </a:r>
            <a:r>
              <a:rPr lang="en-US" sz="2000" smtClean="0"/>
              <a:t>Cancer cells spread from the lobules to the breast tissues that are close by</a:t>
            </a:r>
          </a:p>
          <a:p>
            <a:pPr algn="l"/>
            <a:endParaRPr lang="en-US" sz="2000" smtClean="0"/>
          </a:p>
          <a:p>
            <a:pPr algn="l"/>
            <a:endParaRPr lang="en-US" sz="2000" smtClean="0"/>
          </a:p>
        </p:txBody>
      </p:sp>
      <p:pic>
        <p:nvPicPr>
          <p:cNvPr id="31748" name="Picture 2" descr="http://tbn0.google.com/images?q=tbn:s8OyUOX0cbiU3M:http://image.automotive.com/f/miscellaneous/fords-continued-work-against-breast-cancer/7213892%2Bw315%2Bcr1%2Bre0%2Bar1/breast-cancer-ribbonjpg.jpg">
            <a:hlinkClick r:id="rId2"/>
          </p:cNvPr>
          <p:cNvPicPr>
            <a:picLocks noChangeAspect="1" noChangeArrowheads="1"/>
          </p:cNvPicPr>
          <p:nvPr/>
        </p:nvPicPr>
        <p:blipFill>
          <a:blip r:embed="rId3" cstate="print"/>
          <a:srcRect/>
          <a:stretch>
            <a:fillRect/>
          </a:stretch>
        </p:blipFill>
        <p:spPr bwMode="auto">
          <a:xfrm>
            <a:off x="6172200" y="228600"/>
            <a:ext cx="514350" cy="771525"/>
          </a:xfrm>
          <a:prstGeom prst="rect">
            <a:avLst/>
          </a:prstGeom>
          <a:noFill/>
          <a:ln w="9525">
            <a:noFill/>
            <a:miter lim="800000"/>
            <a:headEnd/>
            <a:tailEnd/>
          </a:ln>
        </p:spPr>
      </p:pic>
      <p:pic>
        <p:nvPicPr>
          <p:cNvPr id="31749" name="Picture 2" descr="http://tbn0.google.com/images?q=tbn:s8OyUOX0cbiU3M:http://image.automotive.com/f/miscellaneous/fords-continued-work-against-breast-cancer/7213892%2Bw315%2Bcr1%2Bre0%2Bar1/breast-cancer-ribbonjpg.jpg">
            <a:hlinkClick r:id="rId2"/>
          </p:cNvPr>
          <p:cNvPicPr>
            <a:picLocks noChangeAspect="1" noChangeArrowheads="1"/>
          </p:cNvPicPr>
          <p:nvPr/>
        </p:nvPicPr>
        <p:blipFill>
          <a:blip r:embed="rId3" cstate="print"/>
          <a:srcRect/>
          <a:stretch>
            <a:fillRect/>
          </a:stretch>
        </p:blipFill>
        <p:spPr bwMode="auto">
          <a:xfrm>
            <a:off x="2362200" y="228600"/>
            <a:ext cx="533400" cy="8001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solidFill>
                <a:schemeClr val="tx1"/>
              </a:solidFill>
            </a:endParaRPr>
          </a:p>
        </p:txBody>
      </p:sp>
      <p:pic>
        <p:nvPicPr>
          <p:cNvPr id="32771" name="Picture 5" descr="X-ray mammogram of a woman's breast showing veining and an abnormal growth."/>
          <p:cNvPicPr>
            <a:picLocks noChangeAspect="1" noChangeArrowheads="1"/>
          </p:cNvPicPr>
          <p:nvPr/>
        </p:nvPicPr>
        <p:blipFill>
          <a:blip r:embed="rId2" cstate="print"/>
          <a:srcRect/>
          <a:stretch>
            <a:fillRect/>
          </a:stretch>
        </p:blipFill>
        <p:spPr bwMode="auto">
          <a:xfrm>
            <a:off x="5181600" y="152400"/>
            <a:ext cx="3157538" cy="3197225"/>
          </a:xfrm>
          <a:prstGeom prst="rect">
            <a:avLst/>
          </a:prstGeom>
          <a:noFill/>
          <a:ln w="9525">
            <a:noFill/>
            <a:miter lim="800000"/>
            <a:headEnd/>
            <a:tailEnd/>
          </a:ln>
        </p:spPr>
      </p:pic>
      <p:sp>
        <p:nvSpPr>
          <p:cNvPr id="32773" name="TextBox 5"/>
          <p:cNvSpPr txBox="1">
            <a:spLocks noChangeArrowheads="1"/>
          </p:cNvSpPr>
          <p:nvPr/>
        </p:nvSpPr>
        <p:spPr bwMode="auto">
          <a:xfrm>
            <a:off x="152400" y="4267200"/>
            <a:ext cx="4627563" cy="1938338"/>
          </a:xfrm>
          <a:prstGeom prst="rect">
            <a:avLst/>
          </a:prstGeom>
          <a:noFill/>
          <a:ln w="9525">
            <a:noFill/>
            <a:miter lim="800000"/>
            <a:headEnd/>
            <a:tailEnd/>
          </a:ln>
        </p:spPr>
        <p:txBody>
          <a:bodyPr wrap="none">
            <a:spAutoFit/>
          </a:bodyPr>
          <a:lstStyle/>
          <a:p>
            <a:r>
              <a:rPr lang="en-US"/>
              <a:t>An example of obvious signs of </a:t>
            </a:r>
          </a:p>
          <a:p>
            <a:r>
              <a:rPr lang="en-US"/>
              <a:t>Inflammatory breast cancer </a:t>
            </a:r>
          </a:p>
          <a:p>
            <a:r>
              <a:rPr lang="en-US"/>
              <a:t>displaying the swollen breast, </a:t>
            </a:r>
          </a:p>
          <a:p>
            <a:r>
              <a:rPr lang="en-US"/>
              <a:t>redness, inverted nipple and </a:t>
            </a:r>
          </a:p>
          <a:p>
            <a:r>
              <a:rPr lang="en-US"/>
              <a:t>peau d'orange (orange-peel texture).</a:t>
            </a:r>
          </a:p>
        </p:txBody>
      </p:sp>
      <p:pic>
        <p:nvPicPr>
          <p:cNvPr id="32774" name="Picture 6" descr="http://upload.wikimedia.org/wikipedia/commons/f/f6/Mammo_breast_cancer.jpg"/>
          <p:cNvPicPr>
            <a:picLocks noChangeAspect="1" noChangeArrowheads="1"/>
          </p:cNvPicPr>
          <p:nvPr/>
        </p:nvPicPr>
        <p:blipFill>
          <a:blip r:embed="rId3" cstate="print"/>
          <a:srcRect/>
          <a:stretch>
            <a:fillRect/>
          </a:stretch>
        </p:blipFill>
        <p:spPr bwMode="auto">
          <a:xfrm>
            <a:off x="381000" y="0"/>
            <a:ext cx="4286250" cy="3133725"/>
          </a:xfrm>
          <a:prstGeom prst="rect">
            <a:avLst/>
          </a:prstGeom>
          <a:noFill/>
          <a:ln w="9525">
            <a:noFill/>
            <a:miter lim="800000"/>
            <a:headEnd/>
            <a:tailEnd/>
          </a:ln>
        </p:spPr>
      </p:pic>
      <p:sp>
        <p:nvSpPr>
          <p:cNvPr id="32775" name="TextBox 7"/>
          <p:cNvSpPr txBox="1">
            <a:spLocks noChangeArrowheads="1"/>
          </p:cNvSpPr>
          <p:nvPr/>
        </p:nvSpPr>
        <p:spPr bwMode="auto">
          <a:xfrm>
            <a:off x="304800" y="3352800"/>
            <a:ext cx="4498975" cy="830263"/>
          </a:xfrm>
          <a:prstGeom prst="rect">
            <a:avLst/>
          </a:prstGeom>
          <a:noFill/>
          <a:ln w="9525">
            <a:noFill/>
            <a:miter lim="800000"/>
            <a:headEnd/>
            <a:tailEnd/>
          </a:ln>
        </p:spPr>
        <p:txBody>
          <a:bodyPr wrap="none">
            <a:spAutoFit/>
          </a:bodyPr>
          <a:lstStyle/>
          <a:p>
            <a:r>
              <a:rPr lang="en-US" b="1"/>
              <a:t>Mammogram </a:t>
            </a:r>
            <a:r>
              <a:rPr lang="en-US"/>
              <a:t>of a normal breasts </a:t>
            </a:r>
          </a:p>
          <a:p>
            <a:r>
              <a:rPr lang="en-US"/>
              <a:t>and breast cancer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381000"/>
            <a:ext cx="5715000" cy="762000"/>
          </a:xfrm>
        </p:spPr>
        <p:txBody>
          <a:bodyPr/>
          <a:lstStyle/>
          <a:p>
            <a:r>
              <a:rPr lang="en-US" b="1" smtClean="0">
                <a:solidFill>
                  <a:schemeClr val="tx1"/>
                </a:solidFill>
              </a:rPr>
              <a:t>Breast Implant</a:t>
            </a:r>
            <a:endParaRPr lang="en-US" smtClean="0"/>
          </a:p>
        </p:txBody>
      </p:sp>
      <p:pic>
        <p:nvPicPr>
          <p:cNvPr id="33795" name="Picture 2" descr="http://radiology.rsnajnls.org/content/vol215/issue1/images/large/r00ap15g17x.jpeg">
            <a:hlinkClick r:id="rId2"/>
          </p:cNvPr>
          <p:cNvPicPr>
            <a:picLocks noChangeAspect="1" noChangeArrowheads="1"/>
          </p:cNvPicPr>
          <p:nvPr/>
        </p:nvPicPr>
        <p:blipFill>
          <a:blip r:embed="rId3" cstate="print"/>
          <a:srcRect/>
          <a:stretch>
            <a:fillRect/>
          </a:stretch>
        </p:blipFill>
        <p:spPr bwMode="auto">
          <a:xfrm>
            <a:off x="228600" y="2057400"/>
            <a:ext cx="2209800" cy="4249738"/>
          </a:xfrm>
          <a:prstGeom prst="rect">
            <a:avLst/>
          </a:prstGeom>
          <a:noFill/>
          <a:ln w="9525">
            <a:noFill/>
            <a:miter lim="800000"/>
            <a:headEnd/>
            <a:tailEnd/>
          </a:ln>
        </p:spPr>
      </p:pic>
      <p:pic>
        <p:nvPicPr>
          <p:cNvPr id="33796" name="Picture 4" descr="breast implants"/>
          <p:cNvPicPr>
            <a:picLocks noChangeAspect="1" noChangeArrowheads="1"/>
          </p:cNvPicPr>
          <p:nvPr/>
        </p:nvPicPr>
        <p:blipFill>
          <a:blip r:embed="rId4" cstate="print"/>
          <a:srcRect/>
          <a:stretch>
            <a:fillRect/>
          </a:stretch>
        </p:blipFill>
        <p:spPr bwMode="auto">
          <a:xfrm>
            <a:off x="2667000" y="2590800"/>
            <a:ext cx="3048000" cy="3217863"/>
          </a:xfrm>
          <a:prstGeom prst="rect">
            <a:avLst/>
          </a:prstGeom>
          <a:noFill/>
          <a:ln w="9525">
            <a:noFill/>
            <a:miter lim="800000"/>
            <a:headEnd/>
            <a:tailEnd/>
          </a:ln>
        </p:spPr>
      </p:pic>
      <p:pic>
        <p:nvPicPr>
          <p:cNvPr id="33797" name="Picture 6" descr="breast implant"/>
          <p:cNvPicPr>
            <a:picLocks noChangeAspect="1" noChangeArrowheads="1"/>
          </p:cNvPicPr>
          <p:nvPr/>
        </p:nvPicPr>
        <p:blipFill>
          <a:blip r:embed="rId5" cstate="print"/>
          <a:srcRect/>
          <a:stretch>
            <a:fillRect/>
          </a:stretch>
        </p:blipFill>
        <p:spPr bwMode="auto">
          <a:xfrm>
            <a:off x="5943600" y="3048000"/>
            <a:ext cx="3048000" cy="3810000"/>
          </a:xfrm>
          <a:prstGeom prst="rect">
            <a:avLst/>
          </a:prstGeom>
          <a:noFill/>
          <a:ln w="9525">
            <a:noFill/>
            <a:miter lim="800000"/>
            <a:headEnd/>
            <a:tailEnd/>
          </a:ln>
        </p:spPr>
      </p:pic>
      <p:pic>
        <p:nvPicPr>
          <p:cNvPr id="33798" name="Picture 7" descr="http://knol.google.com/k/-/-/AkgpHkBF/X1z3ZQ/1255-3.JPG">
            <a:hlinkClick r:id="rId6"/>
          </p:cNvPr>
          <p:cNvPicPr>
            <a:picLocks noChangeAspect="1" noChangeArrowheads="1"/>
          </p:cNvPicPr>
          <p:nvPr/>
        </p:nvPicPr>
        <p:blipFill>
          <a:blip r:embed="rId7" cstate="print"/>
          <a:srcRect/>
          <a:stretch>
            <a:fillRect/>
          </a:stretch>
        </p:blipFill>
        <p:spPr bwMode="auto">
          <a:xfrm>
            <a:off x="5943600" y="180975"/>
            <a:ext cx="2998788" cy="27733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7772400" cy="762000"/>
          </a:xfrm>
          <a:ln>
            <a:solidFill>
              <a:srgbClr val="FFFF66"/>
            </a:solidFill>
          </a:ln>
        </p:spPr>
        <p:txBody>
          <a:bodyPr/>
          <a:lstStyle/>
          <a:p>
            <a:pPr eaLnBrk="1" hangingPunct="1"/>
            <a:r>
              <a:rPr lang="en-US" sz="4000" b="1" smtClean="0">
                <a:solidFill>
                  <a:schemeClr val="tx1"/>
                </a:solidFill>
              </a:rPr>
              <a:t>Breast Implant Removal</a:t>
            </a:r>
          </a:p>
        </p:txBody>
      </p:sp>
      <p:pic>
        <p:nvPicPr>
          <p:cNvPr id="34819" name="Picture 5" descr="Breast implant removal-2"/>
          <p:cNvPicPr>
            <a:picLocks noChangeAspect="1" noChangeArrowheads="1"/>
          </p:cNvPicPr>
          <p:nvPr/>
        </p:nvPicPr>
        <p:blipFill>
          <a:blip r:embed="rId2" cstate="print"/>
          <a:srcRect/>
          <a:stretch>
            <a:fillRect/>
          </a:stretch>
        </p:blipFill>
        <p:spPr bwMode="auto">
          <a:xfrm>
            <a:off x="3733800" y="2971800"/>
            <a:ext cx="5410200" cy="3886200"/>
          </a:xfrm>
          <a:prstGeom prst="rect">
            <a:avLst/>
          </a:prstGeom>
          <a:noFill/>
          <a:ln w="9525">
            <a:noFill/>
            <a:miter lim="800000"/>
            <a:headEnd/>
            <a:tailEnd/>
          </a:ln>
        </p:spPr>
      </p:pic>
      <p:pic>
        <p:nvPicPr>
          <p:cNvPr id="34820" name="Picture 6" descr="Breast implant removal -1"/>
          <p:cNvPicPr>
            <a:picLocks noChangeAspect="1" noChangeArrowheads="1"/>
          </p:cNvPicPr>
          <p:nvPr/>
        </p:nvPicPr>
        <p:blipFill>
          <a:blip r:embed="rId3" cstate="print"/>
          <a:srcRect/>
          <a:stretch>
            <a:fillRect/>
          </a:stretch>
        </p:blipFill>
        <p:spPr bwMode="auto">
          <a:xfrm>
            <a:off x="0" y="1447800"/>
            <a:ext cx="4724400" cy="333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p:txBody>
          <a:bodyPr/>
          <a:lstStyle/>
          <a:p>
            <a:pPr eaLnBrk="1" hangingPunct="1">
              <a:buFontTx/>
              <a:buNone/>
            </a:pPr>
            <a:r>
              <a:rPr lang="en-US" sz="2800" smtClean="0"/>
              <a:t> </a:t>
            </a:r>
          </a:p>
        </p:txBody>
      </p:sp>
      <p:sp>
        <p:nvSpPr>
          <p:cNvPr id="35843" name="Rectangle 8"/>
          <p:cNvSpPr>
            <a:spLocks noChangeArrowheads="1"/>
          </p:cNvSpPr>
          <p:nvPr/>
        </p:nvSpPr>
        <p:spPr bwMode="auto">
          <a:xfrm>
            <a:off x="685800" y="304800"/>
            <a:ext cx="7772400" cy="914400"/>
          </a:xfrm>
          <a:prstGeom prst="rect">
            <a:avLst/>
          </a:prstGeom>
          <a:noFill/>
          <a:ln w="9525">
            <a:solidFill>
              <a:srgbClr val="FFFF66"/>
            </a:solidFill>
            <a:miter lim="800000"/>
            <a:headEnd/>
            <a:tailEnd/>
          </a:ln>
        </p:spPr>
        <p:txBody>
          <a:bodyPr anchor="ctr"/>
          <a:lstStyle/>
          <a:p>
            <a:pPr algn="ctr"/>
            <a:r>
              <a:rPr lang="en-US" sz="4000" b="1"/>
              <a:t>The Female Sexual Response</a:t>
            </a:r>
          </a:p>
        </p:txBody>
      </p:sp>
      <p:sp>
        <p:nvSpPr>
          <p:cNvPr id="35844" name="Rectangle 9"/>
          <p:cNvSpPr>
            <a:spLocks noChangeArrowheads="1"/>
          </p:cNvSpPr>
          <p:nvPr/>
        </p:nvSpPr>
        <p:spPr bwMode="auto">
          <a:xfrm>
            <a:off x="228600" y="1905000"/>
            <a:ext cx="4572000" cy="4648200"/>
          </a:xfrm>
          <a:prstGeom prst="rect">
            <a:avLst/>
          </a:prstGeom>
          <a:noFill/>
          <a:ln w="9525">
            <a:solidFill>
              <a:srgbClr val="FFFF66"/>
            </a:solidFill>
            <a:miter lim="800000"/>
            <a:headEnd/>
            <a:tailEnd/>
          </a:ln>
        </p:spPr>
        <p:txBody>
          <a:bodyPr/>
          <a:lstStyle/>
          <a:p>
            <a:pPr marL="342900" indent="-342900">
              <a:spcBef>
                <a:spcPct val="20000"/>
              </a:spcBef>
              <a:buFontTx/>
              <a:buChar char="•"/>
            </a:pPr>
            <a:r>
              <a:rPr lang="en-US" sz="2000" b="1" u="sng"/>
              <a:t>Arousal:</a:t>
            </a:r>
            <a:r>
              <a:rPr lang="en-US" sz="2000" b="1"/>
              <a:t> various erotic thoughts and physical stimulation triggers parasympathetic reflexes that cause an erection and lubrication.</a:t>
            </a:r>
          </a:p>
          <a:p>
            <a:pPr marL="342900" indent="-342900">
              <a:spcBef>
                <a:spcPct val="20000"/>
              </a:spcBef>
              <a:buFontTx/>
              <a:buChar char="•"/>
            </a:pPr>
            <a:r>
              <a:rPr lang="en-US" sz="2000" b="1" u="sng"/>
              <a:t>Erection:</a:t>
            </a:r>
            <a:r>
              <a:rPr lang="en-US" sz="2000" b="1"/>
              <a:t> occurs when neurons release Nitric Oxide at their synaptic endings. </a:t>
            </a:r>
          </a:p>
          <a:p>
            <a:pPr marL="342900" indent="-342900">
              <a:spcBef>
                <a:spcPct val="20000"/>
              </a:spcBef>
            </a:pPr>
            <a:r>
              <a:rPr lang="en-US" sz="2000" b="1"/>
              <a:t>	NO causes smooth muscles of the clitoral arteries to relax,  vessels dilate, blood flow to the erectile tissue increases .  The vascular channels engorge with blood, resulting pressure causes the clitoris to become stiff.</a:t>
            </a:r>
          </a:p>
          <a:p>
            <a:pPr marL="342900" indent="-342900">
              <a:spcBef>
                <a:spcPct val="20000"/>
              </a:spcBef>
            </a:pPr>
            <a:endParaRPr lang="en-US" sz="2000" b="1"/>
          </a:p>
        </p:txBody>
      </p:sp>
      <p:pic>
        <p:nvPicPr>
          <p:cNvPr id="35845" name="Picture 12" descr="177773"/>
          <p:cNvPicPr>
            <a:picLocks noGrp="1" noChangeAspect="1" noChangeArrowheads="1"/>
          </p:cNvPicPr>
          <p:nvPr>
            <p:ph type="clipArt" sz="half" idx="2"/>
          </p:nvPr>
        </p:nvPicPr>
        <p:blipFill>
          <a:blip r:embed="rId2" cstate="print"/>
          <a:srcRect/>
          <a:stretch>
            <a:fillRect/>
          </a:stretch>
        </p:blipFill>
        <p:spPr>
          <a:xfrm>
            <a:off x="4953000" y="2209800"/>
            <a:ext cx="4191000" cy="358140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sz="half" idx="1"/>
          </p:nvPr>
        </p:nvSpPr>
        <p:spPr/>
        <p:txBody>
          <a:bodyPr/>
          <a:lstStyle/>
          <a:p>
            <a:pPr eaLnBrk="1" hangingPunct="1">
              <a:buFontTx/>
              <a:buNone/>
            </a:pPr>
            <a:r>
              <a:rPr lang="en-US" sz="2800" smtClean="0"/>
              <a:t> </a:t>
            </a:r>
          </a:p>
        </p:txBody>
      </p:sp>
      <p:sp>
        <p:nvSpPr>
          <p:cNvPr id="36867" name="Rectangle 3"/>
          <p:cNvSpPr>
            <a:spLocks noChangeArrowheads="1"/>
          </p:cNvSpPr>
          <p:nvPr/>
        </p:nvSpPr>
        <p:spPr bwMode="auto">
          <a:xfrm>
            <a:off x="685800" y="304800"/>
            <a:ext cx="7772400" cy="914400"/>
          </a:xfrm>
          <a:prstGeom prst="rect">
            <a:avLst/>
          </a:prstGeom>
          <a:noFill/>
          <a:ln w="9525">
            <a:solidFill>
              <a:srgbClr val="FFFF66"/>
            </a:solidFill>
            <a:miter lim="800000"/>
            <a:headEnd/>
            <a:tailEnd/>
          </a:ln>
        </p:spPr>
        <p:txBody>
          <a:bodyPr anchor="ctr"/>
          <a:lstStyle/>
          <a:p>
            <a:pPr algn="ctr"/>
            <a:r>
              <a:rPr lang="en-US" sz="4000" b="1"/>
              <a:t>The Female Sexual Response</a:t>
            </a:r>
          </a:p>
        </p:txBody>
      </p:sp>
      <p:sp>
        <p:nvSpPr>
          <p:cNvPr id="36868" name="Rectangle 4"/>
          <p:cNvSpPr>
            <a:spLocks noChangeArrowheads="1"/>
          </p:cNvSpPr>
          <p:nvPr/>
        </p:nvSpPr>
        <p:spPr bwMode="auto">
          <a:xfrm>
            <a:off x="228600" y="1447800"/>
            <a:ext cx="4419600" cy="5105400"/>
          </a:xfrm>
          <a:prstGeom prst="rect">
            <a:avLst/>
          </a:prstGeom>
          <a:noFill/>
          <a:ln w="9525">
            <a:solidFill>
              <a:srgbClr val="FFFF66"/>
            </a:solidFill>
            <a:miter lim="800000"/>
            <a:headEnd/>
            <a:tailEnd/>
          </a:ln>
        </p:spPr>
        <p:txBody>
          <a:bodyPr/>
          <a:lstStyle/>
          <a:p>
            <a:pPr marL="342900" indent="-342900">
              <a:spcBef>
                <a:spcPct val="20000"/>
              </a:spcBef>
              <a:buFontTx/>
              <a:buChar char="•"/>
            </a:pPr>
            <a:r>
              <a:rPr lang="en-US" sz="2000" b="1"/>
              <a:t>Blood engorgement of the labia and bulb of the vestibule cause swelling in the perineum.</a:t>
            </a:r>
          </a:p>
          <a:p>
            <a:pPr marL="342900" indent="-342900">
              <a:spcBef>
                <a:spcPct val="20000"/>
              </a:spcBef>
              <a:buFontTx/>
              <a:buChar char="•"/>
            </a:pPr>
            <a:r>
              <a:rPr lang="en-US" b="1" u="sng"/>
              <a:t>Lubrication</a:t>
            </a:r>
            <a:r>
              <a:rPr lang="en-US" sz="2000" b="1"/>
              <a:t>: Blood engorgement of the connective tissue of the vagina causes lubricating fluid to seep through the vaginal epithelial to cover the lumen surface.  A process called “transudation.”</a:t>
            </a:r>
          </a:p>
          <a:p>
            <a:pPr marL="342900" indent="-342900">
              <a:spcBef>
                <a:spcPct val="20000"/>
              </a:spcBef>
              <a:buFontTx/>
              <a:buChar char="•"/>
            </a:pPr>
            <a:r>
              <a:rPr lang="en-US" sz="2000" b="1"/>
              <a:t>Greater vestibular “Bartholin’s glands also release mucus.</a:t>
            </a:r>
          </a:p>
          <a:p>
            <a:pPr marL="342900" indent="-342900">
              <a:spcBef>
                <a:spcPct val="20000"/>
              </a:spcBef>
              <a:buFontTx/>
              <a:buChar char="•"/>
            </a:pPr>
            <a:r>
              <a:rPr lang="en-US" sz="2000" b="1"/>
              <a:t>During arousal, increases in heart rate, blood pressure, skeletal muscle tone, and hyperventilation occur</a:t>
            </a:r>
          </a:p>
          <a:p>
            <a:pPr marL="342900" indent="-342900">
              <a:spcBef>
                <a:spcPct val="20000"/>
              </a:spcBef>
              <a:buFontTx/>
              <a:buChar char="•"/>
            </a:pPr>
            <a:endParaRPr lang="en-US" sz="2000" b="1"/>
          </a:p>
        </p:txBody>
      </p:sp>
      <p:pic>
        <p:nvPicPr>
          <p:cNvPr id="36869" name="Picture 7" descr="177780"/>
          <p:cNvPicPr>
            <a:picLocks noGrp="1" noChangeAspect="1" noChangeArrowheads="1"/>
          </p:cNvPicPr>
          <p:nvPr>
            <p:ph type="clipArt" sz="half" idx="2"/>
          </p:nvPr>
        </p:nvPicPr>
        <p:blipFill>
          <a:blip r:embed="rId2" cstate="print"/>
          <a:srcRect/>
          <a:stretch>
            <a:fillRect/>
          </a:stretch>
        </p:blipFill>
        <p:spPr>
          <a:xfrm>
            <a:off x="4724400" y="2209800"/>
            <a:ext cx="4191000" cy="35052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sz="half" idx="1"/>
          </p:nvPr>
        </p:nvSpPr>
        <p:spPr/>
        <p:txBody>
          <a:bodyPr/>
          <a:lstStyle/>
          <a:p>
            <a:pPr eaLnBrk="1" hangingPunct="1">
              <a:buFontTx/>
              <a:buNone/>
            </a:pPr>
            <a:r>
              <a:rPr lang="en-US" sz="2800" smtClean="0"/>
              <a:t> </a:t>
            </a:r>
          </a:p>
        </p:txBody>
      </p:sp>
      <p:sp>
        <p:nvSpPr>
          <p:cNvPr id="37891" name="Rectangle 3"/>
          <p:cNvSpPr>
            <a:spLocks noChangeArrowheads="1"/>
          </p:cNvSpPr>
          <p:nvPr/>
        </p:nvSpPr>
        <p:spPr bwMode="auto">
          <a:xfrm>
            <a:off x="685800" y="304800"/>
            <a:ext cx="7772400" cy="914400"/>
          </a:xfrm>
          <a:prstGeom prst="rect">
            <a:avLst/>
          </a:prstGeom>
          <a:noFill/>
          <a:ln w="9525">
            <a:solidFill>
              <a:srgbClr val="FFFF66"/>
            </a:solidFill>
            <a:miter lim="800000"/>
            <a:headEnd/>
            <a:tailEnd/>
          </a:ln>
        </p:spPr>
        <p:txBody>
          <a:bodyPr anchor="ctr"/>
          <a:lstStyle/>
          <a:p>
            <a:pPr algn="ctr"/>
            <a:r>
              <a:rPr lang="en-US" sz="4000" b="1"/>
              <a:t>The Female Sexual Response</a:t>
            </a:r>
          </a:p>
        </p:txBody>
      </p:sp>
      <p:sp>
        <p:nvSpPr>
          <p:cNvPr id="37892" name="Rectangle 4"/>
          <p:cNvSpPr>
            <a:spLocks noChangeArrowheads="1"/>
          </p:cNvSpPr>
          <p:nvPr/>
        </p:nvSpPr>
        <p:spPr bwMode="auto">
          <a:xfrm>
            <a:off x="228600" y="1905000"/>
            <a:ext cx="4495800" cy="3733800"/>
          </a:xfrm>
          <a:prstGeom prst="rect">
            <a:avLst/>
          </a:prstGeom>
          <a:noFill/>
          <a:ln w="9525">
            <a:solidFill>
              <a:srgbClr val="FFFF66"/>
            </a:solidFill>
            <a:miter lim="800000"/>
            <a:headEnd/>
            <a:tailEnd/>
          </a:ln>
        </p:spPr>
        <p:txBody>
          <a:bodyPr/>
          <a:lstStyle/>
          <a:p>
            <a:pPr marL="342900" indent="-342900">
              <a:spcBef>
                <a:spcPct val="20000"/>
              </a:spcBef>
              <a:buFontTx/>
              <a:buChar char="•"/>
            </a:pPr>
            <a:r>
              <a:rPr lang="en-US" sz="2000" b="1" u="sng"/>
              <a:t>Plateau stage</a:t>
            </a:r>
            <a:r>
              <a:rPr lang="en-US" sz="2000" b="1"/>
              <a:t>:  Changes that begin during arousal are sustained at an intense level, vasocongestion in the breast may cause breast to swell some and erection of the nipples.</a:t>
            </a:r>
          </a:p>
          <a:p>
            <a:pPr marL="342900" indent="-342900">
              <a:spcBef>
                <a:spcPct val="20000"/>
              </a:spcBef>
              <a:buFontTx/>
              <a:buChar char="•"/>
            </a:pPr>
            <a:r>
              <a:rPr lang="en-US" sz="2000" b="1"/>
              <a:t>Late in the plateau stage, pronounced vasocongestion of the distal third of the vagina causes it to swell and narrows the vaginal opening, thus increasing friction on the penis</a:t>
            </a:r>
          </a:p>
        </p:txBody>
      </p:sp>
      <p:pic>
        <p:nvPicPr>
          <p:cNvPr id="37893" name="Picture 10" descr="177781"/>
          <p:cNvPicPr>
            <a:picLocks noGrp="1" noChangeAspect="1" noChangeArrowheads="1"/>
          </p:cNvPicPr>
          <p:nvPr>
            <p:ph type="clipArt" sz="half" idx="2"/>
          </p:nvPr>
        </p:nvPicPr>
        <p:blipFill>
          <a:blip r:embed="rId2" cstate="print"/>
          <a:srcRect/>
          <a:stretch>
            <a:fillRect/>
          </a:stretch>
        </p:blipFill>
        <p:spPr>
          <a:xfrm>
            <a:off x="4953000" y="1981200"/>
            <a:ext cx="3962400" cy="36576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p:txBody>
          <a:bodyPr/>
          <a:lstStyle/>
          <a:p>
            <a:pPr eaLnBrk="1" hangingPunct="1">
              <a:buFontTx/>
              <a:buNone/>
            </a:pPr>
            <a:r>
              <a:rPr lang="en-US" sz="2800" smtClean="0"/>
              <a:t> </a:t>
            </a:r>
          </a:p>
        </p:txBody>
      </p:sp>
      <p:sp>
        <p:nvSpPr>
          <p:cNvPr id="38915" name="Rectangle 3"/>
          <p:cNvSpPr>
            <a:spLocks noChangeArrowheads="1"/>
          </p:cNvSpPr>
          <p:nvPr/>
        </p:nvSpPr>
        <p:spPr bwMode="auto">
          <a:xfrm>
            <a:off x="685800" y="304800"/>
            <a:ext cx="7772400" cy="914400"/>
          </a:xfrm>
          <a:prstGeom prst="rect">
            <a:avLst/>
          </a:prstGeom>
          <a:noFill/>
          <a:ln w="9525">
            <a:solidFill>
              <a:srgbClr val="FFFF66"/>
            </a:solidFill>
            <a:miter lim="800000"/>
            <a:headEnd/>
            <a:tailEnd/>
          </a:ln>
        </p:spPr>
        <p:txBody>
          <a:bodyPr anchor="ctr"/>
          <a:lstStyle/>
          <a:p>
            <a:pPr algn="ctr"/>
            <a:r>
              <a:rPr lang="en-US" sz="4000" b="1"/>
              <a:t>The Female Sexual Response</a:t>
            </a:r>
          </a:p>
        </p:txBody>
      </p:sp>
      <p:sp>
        <p:nvSpPr>
          <p:cNvPr id="38916" name="Rectangle 4"/>
          <p:cNvSpPr>
            <a:spLocks noChangeArrowheads="1"/>
          </p:cNvSpPr>
          <p:nvPr/>
        </p:nvSpPr>
        <p:spPr bwMode="auto">
          <a:xfrm>
            <a:off x="228600" y="1524000"/>
            <a:ext cx="4267200" cy="4953000"/>
          </a:xfrm>
          <a:prstGeom prst="rect">
            <a:avLst/>
          </a:prstGeom>
          <a:noFill/>
          <a:ln w="9525">
            <a:solidFill>
              <a:srgbClr val="FFFF66"/>
            </a:solidFill>
            <a:miter lim="800000"/>
            <a:headEnd/>
            <a:tailEnd/>
          </a:ln>
        </p:spPr>
        <p:txBody>
          <a:bodyPr/>
          <a:lstStyle/>
          <a:p>
            <a:pPr marL="342900" indent="-342900">
              <a:spcBef>
                <a:spcPct val="20000"/>
              </a:spcBef>
            </a:pPr>
            <a:r>
              <a:rPr lang="en-US" sz="2000" b="1"/>
              <a:t>	</a:t>
            </a:r>
            <a:r>
              <a:rPr lang="en-US" sz="2000" b="1" u="sng"/>
              <a:t>Orgasm;</a:t>
            </a:r>
            <a:r>
              <a:rPr lang="en-US" sz="2000" b="1"/>
              <a:t> intensely pleasurable sensations associated with rhythmic contractions of smooth muscles of the vaginal wall and the uterus. Rhythmic contractions also occur  with ischiocavernosus and bulbospongiosus muscles and other peritoneal muscles.   Also a great increase in total body muscle tone occurs.</a:t>
            </a:r>
          </a:p>
          <a:p>
            <a:pPr marL="342900" indent="-342900">
              <a:spcBef>
                <a:spcPct val="20000"/>
              </a:spcBef>
            </a:pPr>
            <a:r>
              <a:rPr lang="en-US" sz="2000" b="1"/>
              <a:t>	Other physiological changes include pronounced increase in heart rate and blood pressure.</a:t>
            </a:r>
          </a:p>
          <a:p>
            <a:pPr marL="342900" indent="-342900">
              <a:spcBef>
                <a:spcPct val="20000"/>
              </a:spcBef>
              <a:buFontTx/>
              <a:buChar char="•"/>
            </a:pPr>
            <a:endParaRPr lang="en-US" sz="2000" b="1"/>
          </a:p>
        </p:txBody>
      </p:sp>
      <p:pic>
        <p:nvPicPr>
          <p:cNvPr id="38917" name="Picture 11" descr="173802"/>
          <p:cNvPicPr>
            <a:picLocks noGrp="1" noChangeAspect="1" noChangeArrowheads="1"/>
          </p:cNvPicPr>
          <p:nvPr>
            <p:ph type="clipArt" sz="half" idx="2"/>
          </p:nvPr>
        </p:nvPicPr>
        <p:blipFill>
          <a:blip r:embed="rId2" cstate="print"/>
          <a:srcRect/>
          <a:stretch>
            <a:fillRect/>
          </a:stretch>
        </p:blipFill>
        <p:spPr>
          <a:xfrm>
            <a:off x="4648200" y="2286000"/>
            <a:ext cx="4495800" cy="35052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685800" y="304800"/>
            <a:ext cx="7772400" cy="914400"/>
          </a:xfrm>
          <a:prstGeom prst="rect">
            <a:avLst/>
          </a:prstGeom>
          <a:noFill/>
          <a:ln w="9525">
            <a:solidFill>
              <a:srgbClr val="FFFF66"/>
            </a:solidFill>
            <a:miter lim="800000"/>
            <a:headEnd/>
            <a:tailEnd/>
          </a:ln>
        </p:spPr>
        <p:txBody>
          <a:bodyPr anchor="ctr"/>
          <a:lstStyle/>
          <a:p>
            <a:pPr algn="ctr"/>
            <a:r>
              <a:rPr lang="en-US" sz="4000" b="1"/>
              <a:t>The Female Sexual Response</a:t>
            </a:r>
          </a:p>
        </p:txBody>
      </p:sp>
      <p:sp>
        <p:nvSpPr>
          <p:cNvPr id="39939" name="Rectangle 4"/>
          <p:cNvSpPr>
            <a:spLocks noChangeArrowheads="1"/>
          </p:cNvSpPr>
          <p:nvPr/>
        </p:nvSpPr>
        <p:spPr bwMode="auto">
          <a:xfrm>
            <a:off x="304800" y="1752600"/>
            <a:ext cx="4495800" cy="4419600"/>
          </a:xfrm>
          <a:prstGeom prst="rect">
            <a:avLst/>
          </a:prstGeom>
          <a:noFill/>
          <a:ln w="9525">
            <a:solidFill>
              <a:srgbClr val="FFFF66"/>
            </a:solidFill>
            <a:miter lim="800000"/>
            <a:headEnd/>
            <a:tailEnd/>
          </a:ln>
        </p:spPr>
        <p:txBody>
          <a:bodyPr/>
          <a:lstStyle/>
          <a:p>
            <a:pPr marL="342900" indent="-342900">
              <a:spcBef>
                <a:spcPct val="20000"/>
              </a:spcBef>
            </a:pPr>
            <a:r>
              <a:rPr lang="en-US" sz="2000" b="1"/>
              <a:t>	</a:t>
            </a:r>
            <a:r>
              <a:rPr lang="en-US" b="1" u="sng"/>
              <a:t>Resolution</a:t>
            </a:r>
            <a:r>
              <a:rPr lang="en-US" b="1"/>
              <a:t>: Sense of profound relaxation- genital tissues, heart rate, blood pressure, breathing, and muscle tone return to normal.</a:t>
            </a:r>
          </a:p>
          <a:p>
            <a:pPr marL="342900" indent="-342900">
              <a:spcBef>
                <a:spcPct val="20000"/>
              </a:spcBef>
            </a:pPr>
            <a:r>
              <a:rPr lang="en-US" b="1"/>
              <a:t>	During early period of resolution, females lack or have a much shorter a refractory period than males. Therefore, some women can have multiple orgasms.</a:t>
            </a:r>
          </a:p>
          <a:p>
            <a:pPr marL="342900" indent="-342900">
              <a:spcBef>
                <a:spcPct val="20000"/>
              </a:spcBef>
            </a:pPr>
            <a:endParaRPr lang="en-US" sz="2000" b="1"/>
          </a:p>
        </p:txBody>
      </p:sp>
      <p:pic>
        <p:nvPicPr>
          <p:cNvPr id="39940" name="Picture 7" descr="177773"/>
          <p:cNvPicPr>
            <a:picLocks noGrp="1" noChangeAspect="1" noChangeArrowheads="1"/>
          </p:cNvPicPr>
          <p:nvPr>
            <p:ph type="clipArt" sz="half" idx="2"/>
          </p:nvPr>
        </p:nvPicPr>
        <p:blipFill>
          <a:blip r:embed="rId2" cstate="print"/>
          <a:srcRect/>
          <a:stretch>
            <a:fillRect/>
          </a:stretch>
        </p:blipFill>
        <p:spPr>
          <a:xfrm>
            <a:off x="5029200" y="2438400"/>
            <a:ext cx="3810000" cy="3838575"/>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sp>
        <p:nvSpPr>
          <p:cNvPr id="40963" name="Text Placeholder 2"/>
          <p:cNvSpPr>
            <a:spLocks noGrp="1"/>
          </p:cNvSpPr>
          <p:nvPr>
            <p:ph type="body" sz="half" idx="1"/>
          </p:nvPr>
        </p:nvSpPr>
        <p:spPr/>
        <p:txBody>
          <a:bodyPr/>
          <a:lstStyle/>
          <a:p>
            <a:endParaRPr lang="en-US" smtClean="0"/>
          </a:p>
        </p:txBody>
      </p:sp>
      <p:pic>
        <p:nvPicPr>
          <p:cNvPr id="40964" name="ClipArt Placeholder 4" descr="f28-18_stages_of_female_c.jpg"/>
          <p:cNvPicPr>
            <a:picLocks noGrp="1" noChangeAspect="1"/>
          </p:cNvPicPr>
          <p:nvPr>
            <p:ph type="clipArt" sz="half" idx="2"/>
          </p:nvPr>
        </p:nvPicPr>
        <p:blipFill>
          <a:blip r:embed="rId2" cstate="print"/>
          <a:srcRect/>
          <a:stretch>
            <a:fillRect/>
          </a:stretch>
        </p:blipFill>
        <p:spPr>
          <a:xfrm>
            <a:off x="685800" y="0"/>
            <a:ext cx="7986713"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0"/>
            <a:ext cx="7772400" cy="1143000"/>
          </a:xfrm>
          <a:ln>
            <a:solidFill>
              <a:srgbClr val="FFFF66"/>
            </a:solidFill>
          </a:ln>
        </p:spPr>
        <p:txBody>
          <a:bodyPr/>
          <a:lstStyle/>
          <a:p>
            <a:pPr eaLnBrk="1" hangingPunct="1"/>
            <a:r>
              <a:rPr lang="en-US" b="1" smtClean="0">
                <a:solidFill>
                  <a:schemeClr val="tx1"/>
                </a:solidFill>
              </a:rPr>
              <a:t>Female Vulva</a:t>
            </a:r>
            <a:endParaRPr lang="en-US" smtClean="0">
              <a:solidFill>
                <a:schemeClr val="tx1"/>
              </a:solidFill>
            </a:endParaRPr>
          </a:p>
        </p:txBody>
      </p:sp>
      <p:pic>
        <p:nvPicPr>
          <p:cNvPr id="5123" name="Picture 8" descr="Figure 28"/>
          <p:cNvPicPr>
            <a:picLocks noGrp="1" noChangeAspect="1" noChangeArrowheads="1"/>
          </p:cNvPicPr>
          <p:nvPr>
            <p:ph type="clipArt" sz="half" idx="2"/>
          </p:nvPr>
        </p:nvPicPr>
        <p:blipFill>
          <a:blip r:embed="rId3" cstate="print"/>
          <a:srcRect/>
          <a:stretch>
            <a:fillRect/>
          </a:stretch>
        </p:blipFill>
        <p:spPr>
          <a:xfrm>
            <a:off x="4187825" y="1828800"/>
            <a:ext cx="4956175" cy="4800600"/>
          </a:xfrm>
          <a:noFill/>
        </p:spPr>
      </p:pic>
      <p:pic>
        <p:nvPicPr>
          <p:cNvPr id="5124" name="ClipArt Placeholder 7" descr="Female muscles.jpg"/>
          <p:cNvPicPr>
            <a:picLocks noChangeAspect="1"/>
          </p:cNvPicPr>
          <p:nvPr/>
        </p:nvPicPr>
        <p:blipFill>
          <a:blip r:embed="rId4" cstate="print"/>
          <a:srcRect/>
          <a:stretch>
            <a:fillRect/>
          </a:stretch>
        </p:blipFill>
        <p:spPr bwMode="auto">
          <a:xfrm>
            <a:off x="0" y="1981200"/>
            <a:ext cx="4343400" cy="441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ln>
            <a:solidFill>
              <a:srgbClr val="FFFF66"/>
            </a:solidFill>
          </a:ln>
        </p:spPr>
        <p:txBody>
          <a:bodyPr/>
          <a:lstStyle/>
          <a:p>
            <a:r>
              <a:rPr lang="en-US" b="1" smtClean="0">
                <a:solidFill>
                  <a:schemeClr val="tx1"/>
                </a:solidFill>
              </a:rPr>
              <a:t>Female Hymen</a:t>
            </a:r>
          </a:p>
        </p:txBody>
      </p:sp>
      <p:pic>
        <p:nvPicPr>
          <p:cNvPr id="6147" name="Picture 2" descr="http://www.healthystrokes.com/hymen_annular.gif"/>
          <p:cNvPicPr>
            <a:picLocks noChangeAspect="1" noChangeArrowheads="1"/>
          </p:cNvPicPr>
          <p:nvPr/>
        </p:nvPicPr>
        <p:blipFill>
          <a:blip r:embed="rId2" cstate="print"/>
          <a:srcRect/>
          <a:stretch>
            <a:fillRect/>
          </a:stretch>
        </p:blipFill>
        <p:spPr bwMode="auto">
          <a:xfrm>
            <a:off x="533400" y="2205038"/>
            <a:ext cx="3402013" cy="3586162"/>
          </a:xfrm>
          <a:prstGeom prst="rect">
            <a:avLst/>
          </a:prstGeom>
          <a:noFill/>
          <a:ln w="9525">
            <a:noFill/>
            <a:miter lim="800000"/>
            <a:headEnd/>
            <a:tailEnd/>
          </a:ln>
        </p:spPr>
      </p:pic>
      <p:sp>
        <p:nvSpPr>
          <p:cNvPr id="6148" name="TextBox 3"/>
          <p:cNvSpPr txBox="1">
            <a:spLocks noChangeArrowheads="1"/>
          </p:cNvSpPr>
          <p:nvPr/>
        </p:nvSpPr>
        <p:spPr bwMode="auto">
          <a:xfrm>
            <a:off x="1295400" y="6096000"/>
            <a:ext cx="2295525" cy="461963"/>
          </a:xfrm>
          <a:prstGeom prst="rect">
            <a:avLst/>
          </a:prstGeom>
          <a:noFill/>
          <a:ln w="9525">
            <a:noFill/>
            <a:miter lim="800000"/>
            <a:headEnd/>
            <a:tailEnd/>
          </a:ln>
        </p:spPr>
        <p:txBody>
          <a:bodyPr wrap="none">
            <a:spAutoFit/>
          </a:bodyPr>
          <a:lstStyle/>
          <a:p>
            <a:r>
              <a:rPr lang="en-US" b="1"/>
              <a:t>annular</a:t>
            </a:r>
            <a:r>
              <a:rPr lang="en-US"/>
              <a:t>  hymen </a:t>
            </a:r>
          </a:p>
        </p:txBody>
      </p:sp>
      <p:pic>
        <p:nvPicPr>
          <p:cNvPr id="6149" name="Picture 7" descr="hymen_cribriform.gif"/>
          <p:cNvPicPr>
            <a:picLocks noChangeAspect="1"/>
          </p:cNvPicPr>
          <p:nvPr/>
        </p:nvPicPr>
        <p:blipFill>
          <a:blip r:embed="rId3" cstate="print"/>
          <a:srcRect/>
          <a:stretch>
            <a:fillRect/>
          </a:stretch>
        </p:blipFill>
        <p:spPr bwMode="auto">
          <a:xfrm>
            <a:off x="4953000" y="2193925"/>
            <a:ext cx="3341688" cy="3521075"/>
          </a:xfrm>
          <a:prstGeom prst="rect">
            <a:avLst/>
          </a:prstGeom>
          <a:noFill/>
          <a:ln w="9525">
            <a:noFill/>
            <a:miter lim="800000"/>
            <a:headEnd/>
            <a:tailEnd/>
          </a:ln>
        </p:spPr>
      </p:pic>
      <p:sp>
        <p:nvSpPr>
          <p:cNvPr id="6150" name="TextBox 8"/>
          <p:cNvSpPr txBox="1">
            <a:spLocks noChangeArrowheads="1"/>
          </p:cNvSpPr>
          <p:nvPr/>
        </p:nvSpPr>
        <p:spPr bwMode="auto">
          <a:xfrm>
            <a:off x="5410200" y="6019800"/>
            <a:ext cx="3052763" cy="461963"/>
          </a:xfrm>
          <a:prstGeom prst="rect">
            <a:avLst/>
          </a:prstGeom>
          <a:noFill/>
          <a:ln w="9525">
            <a:noFill/>
            <a:miter lim="800000"/>
            <a:headEnd/>
            <a:tailEnd/>
          </a:ln>
        </p:spPr>
        <p:txBody>
          <a:bodyPr wrap="none">
            <a:spAutoFit/>
          </a:bodyPr>
          <a:lstStyle/>
          <a:p>
            <a:r>
              <a:rPr lang="en-US"/>
              <a:t>rare </a:t>
            </a:r>
            <a:r>
              <a:rPr lang="en-US" b="1"/>
              <a:t>cribriform</a:t>
            </a:r>
            <a:r>
              <a:rPr lang="en-US"/>
              <a:t> hymen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914400"/>
          </a:xfrm>
          <a:ln>
            <a:solidFill>
              <a:srgbClr val="FFFF66"/>
            </a:solidFill>
          </a:ln>
        </p:spPr>
        <p:txBody>
          <a:bodyPr/>
          <a:lstStyle/>
          <a:p>
            <a:pPr eaLnBrk="1" hangingPunct="1"/>
            <a:r>
              <a:rPr lang="en-US" sz="3200" b="1" smtClean="0">
                <a:solidFill>
                  <a:schemeClr val="tx1"/>
                </a:solidFill>
              </a:rPr>
              <a:t>Development of Genitalia and </a:t>
            </a:r>
            <a:br>
              <a:rPr lang="en-US" sz="3200" b="1" smtClean="0">
                <a:solidFill>
                  <a:schemeClr val="tx1"/>
                </a:solidFill>
              </a:rPr>
            </a:br>
            <a:r>
              <a:rPr lang="en-US" sz="3200" b="1" smtClean="0">
                <a:solidFill>
                  <a:schemeClr val="tx1"/>
                </a:solidFill>
              </a:rPr>
              <a:t>related structures</a:t>
            </a:r>
          </a:p>
        </p:txBody>
      </p:sp>
      <p:pic>
        <p:nvPicPr>
          <p:cNvPr id="7171" name="Picture 3" descr="177789"/>
          <p:cNvPicPr>
            <a:picLocks noChangeAspect="1" noChangeArrowheads="1"/>
          </p:cNvPicPr>
          <p:nvPr/>
        </p:nvPicPr>
        <p:blipFill>
          <a:blip r:embed="rId2" cstate="print"/>
          <a:srcRect/>
          <a:stretch>
            <a:fillRect/>
          </a:stretch>
        </p:blipFill>
        <p:spPr bwMode="auto">
          <a:xfrm>
            <a:off x="1981200" y="1133475"/>
            <a:ext cx="5648325" cy="572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pPr eaLnBrk="1" hangingPunct="1"/>
            <a:r>
              <a:rPr lang="en-US" sz="3200" b="1" smtClean="0">
                <a:solidFill>
                  <a:schemeClr val="tx1"/>
                </a:solidFill>
              </a:rPr>
              <a:t>Development of Genitalia and </a:t>
            </a:r>
            <a:br>
              <a:rPr lang="en-US" sz="3200" b="1" smtClean="0">
                <a:solidFill>
                  <a:schemeClr val="tx1"/>
                </a:solidFill>
              </a:rPr>
            </a:br>
            <a:r>
              <a:rPr lang="en-US" sz="3200" b="1" smtClean="0">
                <a:solidFill>
                  <a:schemeClr val="tx1"/>
                </a:solidFill>
              </a:rPr>
              <a:t>related structures</a:t>
            </a:r>
          </a:p>
        </p:txBody>
      </p:sp>
      <p:sp>
        <p:nvSpPr>
          <p:cNvPr id="8195" name="Rectangle 3"/>
          <p:cNvSpPr>
            <a:spLocks noGrp="1" noChangeArrowheads="1"/>
          </p:cNvSpPr>
          <p:nvPr>
            <p:ph type="body" idx="1"/>
          </p:nvPr>
        </p:nvSpPr>
        <p:spPr>
          <a:xfrm>
            <a:off x="381000" y="1600200"/>
            <a:ext cx="8382000" cy="4876800"/>
          </a:xfrm>
          <a:ln>
            <a:solidFill>
              <a:srgbClr val="FFFF66"/>
            </a:solidFill>
          </a:ln>
        </p:spPr>
        <p:txBody>
          <a:bodyPr/>
          <a:lstStyle/>
          <a:p>
            <a:pPr algn="ctr" eaLnBrk="1" hangingPunct="1">
              <a:buFontTx/>
              <a:buNone/>
            </a:pPr>
            <a:r>
              <a:rPr lang="en-US" sz="2800" b="1" smtClean="0"/>
              <a:t>Urogenital Sinus</a:t>
            </a:r>
          </a:p>
          <a:p>
            <a:pPr eaLnBrk="1" hangingPunct="1">
              <a:buFontTx/>
              <a:buNone/>
            </a:pPr>
            <a:r>
              <a:rPr lang="en-US" sz="2800" b="1" smtClean="0"/>
              <a:t>	</a:t>
            </a:r>
            <a:r>
              <a:rPr lang="en-US" sz="2800" b="1" u="sng" smtClean="0"/>
              <a:t>Male</a:t>
            </a:r>
            <a:r>
              <a:rPr lang="en-US" sz="2800" b="1" smtClean="0"/>
              <a:t>					</a:t>
            </a:r>
            <a:r>
              <a:rPr lang="en-US" sz="2800" b="1" u="sng" smtClean="0"/>
              <a:t>Female</a:t>
            </a:r>
          </a:p>
          <a:p>
            <a:pPr eaLnBrk="1" hangingPunct="1">
              <a:buFontTx/>
              <a:buNone/>
            </a:pPr>
            <a:r>
              <a:rPr lang="en-US" sz="2400" b="1" smtClean="0"/>
              <a:t>Prostate Gland		       Urethral/paraurethral gland</a:t>
            </a:r>
          </a:p>
          <a:p>
            <a:pPr eaLnBrk="1" hangingPunct="1">
              <a:buFontTx/>
              <a:buNone/>
            </a:pPr>
            <a:r>
              <a:rPr lang="en-US" sz="2400" b="1" smtClean="0"/>
              <a:t>Bulbourethal glands		       Greater Vestibular Glands</a:t>
            </a:r>
          </a:p>
          <a:p>
            <a:pPr algn="ctr" eaLnBrk="1" hangingPunct="1">
              <a:buFontTx/>
              <a:buNone/>
            </a:pPr>
            <a:r>
              <a:rPr lang="en-US" sz="2800" b="1" smtClean="0"/>
              <a:t>Phallus</a:t>
            </a:r>
          </a:p>
          <a:p>
            <a:pPr eaLnBrk="1" hangingPunct="1">
              <a:buFontTx/>
              <a:buNone/>
            </a:pPr>
            <a:r>
              <a:rPr lang="en-US" sz="2400" b="1" smtClean="0"/>
              <a:t>Glans Penis				Glans Clitoris</a:t>
            </a:r>
          </a:p>
          <a:p>
            <a:pPr eaLnBrk="1" hangingPunct="1">
              <a:buFontTx/>
              <a:buNone/>
            </a:pPr>
            <a:r>
              <a:rPr lang="en-US" sz="2400" b="1" smtClean="0"/>
              <a:t>Corpora Cavernosa penis		Corpora Cavernosa clitoris</a:t>
            </a:r>
          </a:p>
          <a:p>
            <a:pPr eaLnBrk="1" hangingPunct="1">
              <a:buFontTx/>
              <a:buNone/>
            </a:pPr>
            <a:r>
              <a:rPr lang="en-US" sz="2400" b="1" smtClean="0"/>
              <a:t>Corpus Spongiosum			Bulb of the vestibule</a:t>
            </a:r>
          </a:p>
          <a:p>
            <a:pPr eaLnBrk="1" hangingPunct="1">
              <a:buFontTx/>
              <a:buNone/>
            </a:pPr>
            <a:r>
              <a:rPr lang="en-US" sz="2400" b="1" smtClean="0"/>
              <a:t>Ventral aspect of Penis		Labia Minora</a:t>
            </a:r>
          </a:p>
          <a:p>
            <a:pPr eaLnBrk="1" hangingPunct="1">
              <a:buFontTx/>
              <a:buNone/>
            </a:pPr>
            <a:r>
              <a:rPr lang="en-US" sz="2400" b="1" smtClean="0"/>
              <a:t>Scrotum				Labia Majora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305800" cy="1143000"/>
          </a:xfrm>
          <a:ln>
            <a:solidFill>
              <a:srgbClr val="FFFF66"/>
            </a:solidFill>
          </a:ln>
        </p:spPr>
        <p:txBody>
          <a:bodyPr/>
          <a:lstStyle/>
          <a:p>
            <a:pPr eaLnBrk="1" hangingPunct="1"/>
            <a:r>
              <a:rPr lang="en-US" sz="4000" b="1" smtClean="0">
                <a:solidFill>
                  <a:schemeClr val="tx1"/>
                </a:solidFill>
              </a:rPr>
              <a:t>Internal Anatomy of the Female Reproductive System</a:t>
            </a:r>
          </a:p>
        </p:txBody>
      </p:sp>
      <p:pic>
        <p:nvPicPr>
          <p:cNvPr id="9219" name="Picture 5" descr="177777"/>
          <p:cNvPicPr>
            <a:picLocks noGrp="1" noChangeAspect="1" noChangeArrowheads="1"/>
          </p:cNvPicPr>
          <p:nvPr>
            <p:ph type="chart" idx="1"/>
          </p:nvPr>
        </p:nvPicPr>
        <p:blipFill>
          <a:blip r:embed="rId2" cstate="print"/>
          <a:srcRect/>
          <a:stretch>
            <a:fillRect/>
          </a:stretch>
        </p:blipFill>
        <p:spPr>
          <a:xfrm>
            <a:off x="762000" y="1905000"/>
            <a:ext cx="7696200" cy="46482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305800" cy="1143000"/>
          </a:xfrm>
          <a:ln>
            <a:solidFill>
              <a:srgbClr val="FFFF66"/>
            </a:solidFill>
          </a:ln>
        </p:spPr>
        <p:txBody>
          <a:bodyPr/>
          <a:lstStyle/>
          <a:p>
            <a:pPr eaLnBrk="1" hangingPunct="1"/>
            <a:r>
              <a:rPr lang="en-US" sz="4000" b="1" smtClean="0">
                <a:solidFill>
                  <a:schemeClr val="tx1"/>
                </a:solidFill>
              </a:rPr>
              <a:t>Internal Anatomy of the Female Reproductive System</a:t>
            </a:r>
          </a:p>
        </p:txBody>
      </p:sp>
      <p:pic>
        <p:nvPicPr>
          <p:cNvPr id="10243" name="Picture 6" descr="FG28_18b"/>
          <p:cNvPicPr>
            <a:picLocks noGrp="1" noChangeAspect="1" noChangeArrowheads="1"/>
          </p:cNvPicPr>
          <p:nvPr>
            <p:ph type="chart" idx="1"/>
          </p:nvPr>
        </p:nvPicPr>
        <p:blipFill>
          <a:blip r:embed="rId2" cstate="print"/>
          <a:srcRect/>
          <a:stretch>
            <a:fillRect/>
          </a:stretch>
        </p:blipFill>
        <p:spPr>
          <a:xfrm>
            <a:off x="4167188" y="2133600"/>
            <a:ext cx="4976812" cy="3733800"/>
          </a:xfrm>
          <a:noFill/>
        </p:spPr>
      </p:pic>
      <p:pic>
        <p:nvPicPr>
          <p:cNvPr id="10244" name="Picture 6" descr="Uterus in abd.jpg"/>
          <p:cNvPicPr>
            <a:picLocks noChangeAspect="1"/>
          </p:cNvPicPr>
          <p:nvPr/>
        </p:nvPicPr>
        <p:blipFill>
          <a:blip r:embed="rId3" cstate="print"/>
          <a:srcRect/>
          <a:stretch>
            <a:fillRect/>
          </a:stretch>
        </p:blipFill>
        <p:spPr bwMode="auto">
          <a:xfrm>
            <a:off x="0" y="2362200"/>
            <a:ext cx="4243388"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805</Words>
  <Application>Microsoft Office PowerPoint</Application>
  <PresentationFormat>On-screen Show (4:3)</PresentationFormat>
  <Paragraphs>139</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Bio&amp; 242 A&amp;P  Unit 4 / Lecture 4</vt:lpstr>
      <vt:lpstr>Anatomy of the Female  Reproductive System</vt:lpstr>
      <vt:lpstr>Female Vulva</vt:lpstr>
      <vt:lpstr>Female Vulva</vt:lpstr>
      <vt:lpstr>Female Hymen</vt:lpstr>
      <vt:lpstr>Development of Genitalia and  related structures</vt:lpstr>
      <vt:lpstr>Development of Genitalia and  related structures</vt:lpstr>
      <vt:lpstr>Internal Anatomy of the Female Reproductive System</vt:lpstr>
      <vt:lpstr>Internal Anatomy of the Female Reproductive System</vt:lpstr>
      <vt:lpstr>Internal Anatomy of the Female Reproductive System, gross view</vt:lpstr>
      <vt:lpstr>Steps of Oogenesis</vt:lpstr>
      <vt:lpstr>Steps of Oogenesis</vt:lpstr>
      <vt:lpstr>Steps of Oogenesis</vt:lpstr>
      <vt:lpstr>Steps of Oogenesis</vt:lpstr>
      <vt:lpstr>Steps of Oogenesis</vt:lpstr>
      <vt:lpstr>Steps of Oogenesis</vt:lpstr>
      <vt:lpstr>Review of Oogenesis</vt:lpstr>
      <vt:lpstr>Formation of the Corpus Luteum</vt:lpstr>
      <vt:lpstr>Hormones Involved in  an Ovarian Cycle</vt:lpstr>
      <vt:lpstr>Action of Hormones on  the Ovaries and Uterus</vt:lpstr>
      <vt:lpstr>Cyclic Patterns of Hormone Production during the Ovarain Cycle</vt:lpstr>
      <vt:lpstr>Terms associated with the Ovarian Cycle</vt:lpstr>
      <vt:lpstr>Menopause</vt:lpstr>
      <vt:lpstr>Menopause</vt:lpstr>
      <vt:lpstr>Menopause</vt:lpstr>
      <vt:lpstr>Anatomy of the Breast</vt:lpstr>
      <vt:lpstr>Inverted Nipples </vt:lpstr>
      <vt:lpstr>Asymmetric Breast Develop</vt:lpstr>
      <vt:lpstr>  Polytheia:  Extra  nipples Polymastia: Extra breast tissue usually in the axillary area.  May or May not have nipples and areola.  </vt:lpstr>
      <vt:lpstr>Breast Cancer</vt:lpstr>
      <vt:lpstr>Slide 31</vt:lpstr>
      <vt:lpstr>Breast Implant</vt:lpstr>
      <vt:lpstr>Breast Implant Removal</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Blevins</dc:creator>
  <cp:lastModifiedBy>GaryB</cp:lastModifiedBy>
  <cp:revision>106</cp:revision>
  <dcterms:created xsi:type="dcterms:W3CDTF">2002-03-11T07:03:49Z</dcterms:created>
  <dcterms:modified xsi:type="dcterms:W3CDTF">2009-06-03T20:36:36Z</dcterms:modified>
</cp:coreProperties>
</file>